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6"/>
  </p:handoutMasterIdLst>
  <p:sldIdLst>
    <p:sldId id="256" r:id="rId2"/>
    <p:sldId id="265" r:id="rId3"/>
    <p:sldId id="266" r:id="rId4"/>
    <p:sldId id="269" r:id="rId5"/>
    <p:sldId id="257" r:id="rId6"/>
    <p:sldId id="263" r:id="rId7"/>
    <p:sldId id="262" r:id="rId8"/>
    <p:sldId id="259" r:id="rId9"/>
    <p:sldId id="260" r:id="rId10"/>
    <p:sldId id="261" r:id="rId11"/>
    <p:sldId id="264" r:id="rId12"/>
    <p:sldId id="258"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5" r:id="rId26"/>
    <p:sldId id="286" r:id="rId27"/>
    <p:sldId id="287" r:id="rId28"/>
    <p:sldId id="280" r:id="rId29"/>
    <p:sldId id="281" r:id="rId30"/>
    <p:sldId id="282" r:id="rId31"/>
    <p:sldId id="283" r:id="rId32"/>
    <p:sldId id="284" r:id="rId33"/>
    <p:sldId id="297" r:id="rId34"/>
    <p:sldId id="288" r:id="rId35"/>
    <p:sldId id="289" r:id="rId36"/>
    <p:sldId id="290" r:id="rId37"/>
    <p:sldId id="291" r:id="rId38"/>
    <p:sldId id="292" r:id="rId39"/>
    <p:sldId id="293" r:id="rId40"/>
    <p:sldId id="294" r:id="rId41"/>
    <p:sldId id="295" r:id="rId42"/>
    <p:sldId id="296" r:id="rId43"/>
    <p:sldId id="298" r:id="rId44"/>
    <p:sldId id="299" r:id="rId45"/>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sen, Candice Nichole" initials="CCN" lastIdx="1" clrIdx="0">
    <p:extLst>
      <p:ext uri="{19B8F6BF-5375-455C-9EA6-DF929625EA0E}">
        <p15:presenceInfo xmlns:p15="http://schemas.microsoft.com/office/powerpoint/2012/main" userId="S-1-5-21-176518333-1390766990-692020165-10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C7648CA0-F101-4CC2-AF60-F335E0E4C6BB}" type="datetimeFigureOut">
              <a:rPr lang="en-US" smtClean="0"/>
              <a:t>4/4/2019</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249A57B3-DC8E-4F4C-A80E-1D5B99933D3C}" type="slidenum">
              <a:rPr lang="en-US" smtClean="0"/>
              <a:t>‹#›</a:t>
            </a:fld>
            <a:endParaRPr lang="en-US"/>
          </a:p>
        </p:txBody>
      </p:sp>
    </p:spTree>
    <p:extLst>
      <p:ext uri="{BB962C8B-B14F-4D97-AF65-F5344CB8AC3E}">
        <p14:creationId xmlns:p14="http://schemas.microsoft.com/office/powerpoint/2010/main" val="29982353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be.my.ucla.edu/login/directlink.aspx?featureID=161&amp;mobile=Y&amp;src=r2" TargetMode="External"/><Relationship Id="rId2" Type="http://schemas.openxmlformats.org/officeDocument/2006/relationships/hyperlink" Target="https://be.my.ucla.edu/directlink.aspx?featureID=161&amp;src=r2" TargetMode="External"/><Relationship Id="rId1" Type="http://schemas.openxmlformats.org/officeDocument/2006/relationships/slideLayout" Target="../slideLayouts/slideLayout6.xml"/><Relationship Id="rId4" Type="http://schemas.openxmlformats.org/officeDocument/2006/relationships/hyperlink" Target="http://www.oid.ucla.edu/assessment/ei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oid.ucla.edu/assessment/eip" TargetMode="External"/><Relationship Id="rId2" Type="http://schemas.openxmlformats.org/officeDocument/2006/relationships/hyperlink" Target="https://be.my.ucla.edu/directlink.aspx?featureID=163" TargetMode="External"/><Relationship Id="rId1" Type="http://schemas.openxmlformats.org/officeDocument/2006/relationships/slideLayout" Target="../slideLayouts/slideLayout6.xml"/><Relationship Id="rId4" Type="http://schemas.openxmlformats.org/officeDocument/2006/relationships/hyperlink" Target="mailto:eip@oid.ucla.edu"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rPr>
              <a:t>UCLA - Evaluation Of 				  Instruction program</a:t>
            </a:r>
            <a:endParaRPr lang="en-US" dirty="0">
              <a:solidFill>
                <a:srgbClr val="FFFF00"/>
              </a:solidFill>
            </a:endParaRPr>
          </a:p>
        </p:txBody>
      </p:sp>
      <p:sp>
        <p:nvSpPr>
          <p:cNvPr id="3" name="Subtitle 2"/>
          <p:cNvSpPr>
            <a:spLocks noGrp="1"/>
          </p:cNvSpPr>
          <p:nvPr>
            <p:ph type="subTitle" idx="1"/>
          </p:nvPr>
        </p:nvSpPr>
        <p:spPr>
          <a:xfrm>
            <a:off x="2799137" y="5056765"/>
            <a:ext cx="8791575" cy="1655762"/>
          </a:xfrm>
        </p:spPr>
        <p:txBody>
          <a:bodyPr/>
          <a:lstStyle/>
          <a:p>
            <a:pPr algn="r"/>
            <a:r>
              <a:rPr lang="en-US" dirty="0" smtClean="0"/>
              <a:t>Jessica Hoover – manager</a:t>
            </a:r>
          </a:p>
          <a:p>
            <a:pPr algn="r"/>
            <a:r>
              <a:rPr lang="en-US" dirty="0" smtClean="0"/>
              <a:t>Candice Christiansen – program assistant</a:t>
            </a:r>
            <a:endParaRPr lang="en-US" dirty="0"/>
          </a:p>
        </p:txBody>
      </p:sp>
    </p:spTree>
    <p:extLst>
      <p:ext uri="{BB962C8B-B14F-4D97-AF65-F5344CB8AC3E}">
        <p14:creationId xmlns:p14="http://schemas.microsoft.com/office/powerpoint/2010/main" val="1455293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384" y="0"/>
            <a:ext cx="4918544" cy="1170162"/>
          </a:xfrm>
        </p:spPr>
        <p:txBody>
          <a:bodyPr/>
          <a:lstStyle/>
          <a:p>
            <a:pPr algn="ctr"/>
            <a:r>
              <a:rPr lang="en-US" dirty="0" smtClean="0">
                <a:solidFill>
                  <a:srgbClr val="FFFF00"/>
                </a:solidFill>
              </a:rPr>
              <a:t>SAMPLE Snapshot</a:t>
            </a:r>
            <a:endParaRPr lang="en-US" dirty="0">
              <a:solidFill>
                <a:srgbClr val="FFFF00"/>
              </a:solidFill>
            </a:endParaRPr>
          </a:p>
        </p:txBody>
      </p:sp>
      <p:pic>
        <p:nvPicPr>
          <p:cNvPr id="3" name="Picture 2" descr="G:\Class Climate Docs\Graphics for Class Climate\Screenshots\OnEv Presentation Items\Sample Snapshot Page 1 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615" y="1039267"/>
            <a:ext cx="8059727" cy="5586154"/>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10138133" y="3375569"/>
            <a:ext cx="902648" cy="325677"/>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Left Arrow 4"/>
          <p:cNvSpPr/>
          <p:nvPr/>
        </p:nvSpPr>
        <p:spPr>
          <a:xfrm>
            <a:off x="10138133" y="4102535"/>
            <a:ext cx="902648" cy="30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9359944" y="914399"/>
            <a:ext cx="325677" cy="79333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Down Arrow 6"/>
          <p:cNvSpPr/>
          <p:nvPr/>
        </p:nvSpPr>
        <p:spPr>
          <a:xfrm>
            <a:off x="8915792" y="914400"/>
            <a:ext cx="325677" cy="793337"/>
          </a:xfrm>
          <a:prstGeom prst="downArrow">
            <a:avLst/>
          </a:prstGeom>
          <a:solidFill>
            <a:schemeClr val="tx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2">
                  <a:lumMod val="75000"/>
                </a:schemeClr>
              </a:solidFill>
            </a:endParaRPr>
          </a:p>
        </p:txBody>
      </p:sp>
    </p:spTree>
    <p:extLst>
      <p:ext uri="{BB962C8B-B14F-4D97-AF65-F5344CB8AC3E}">
        <p14:creationId xmlns:p14="http://schemas.microsoft.com/office/powerpoint/2010/main" val="3257652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274" y="380524"/>
            <a:ext cx="9443080" cy="1478570"/>
          </a:xfrm>
        </p:spPr>
        <p:txBody>
          <a:bodyPr/>
          <a:lstStyle/>
          <a:p>
            <a:r>
              <a:rPr lang="en-US" dirty="0" smtClean="0">
                <a:solidFill>
                  <a:srgbClr val="FFFF00"/>
                </a:solidFill>
              </a:rPr>
              <a:t>LEGEND – AT THE BOTTOM OF EACH </a:t>
            </a:r>
            <a:r>
              <a:rPr lang="en-US" dirty="0">
                <a:solidFill>
                  <a:srgbClr val="FFFF00"/>
                </a:solidFill>
              </a:rPr>
              <a:t>SNAPSHOT</a:t>
            </a:r>
          </a:p>
        </p:txBody>
      </p:sp>
      <p:pic>
        <p:nvPicPr>
          <p:cNvPr id="3" name="Picture 2" descr="G:\Class Climate Docs\Graphics for Class Climate\Screenshots\OnEv Presentation Items\Sample Snapshot Page 2 Notes 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23" y="1859094"/>
            <a:ext cx="10880782" cy="358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36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783" y="12526"/>
            <a:ext cx="9054775" cy="1478570"/>
          </a:xfrm>
        </p:spPr>
        <p:txBody>
          <a:bodyPr/>
          <a:lstStyle/>
          <a:p>
            <a:r>
              <a:rPr lang="en-US" dirty="0" smtClean="0">
                <a:solidFill>
                  <a:srgbClr val="FFFF00"/>
                </a:solidFill>
              </a:rPr>
              <a:t>Departmental Evaluation Coordinators</a:t>
            </a:r>
            <a:endParaRPr lang="en-US" dirty="0">
              <a:solidFill>
                <a:srgbClr val="FFFF00"/>
              </a:solidFill>
            </a:endParaRPr>
          </a:p>
        </p:txBody>
      </p:sp>
      <p:pic>
        <p:nvPicPr>
          <p:cNvPr id="4" name="Content Placeholder 3"/>
          <p:cNvPicPr>
            <a:picLocks noGrp="1" noChangeAspect="1"/>
          </p:cNvPicPr>
          <p:nvPr>
            <p:ph idx="1"/>
          </p:nvPr>
        </p:nvPicPr>
        <p:blipFill>
          <a:blip r:embed="rId2"/>
          <a:stretch>
            <a:fillRect/>
          </a:stretch>
        </p:blipFill>
        <p:spPr>
          <a:xfrm>
            <a:off x="2104371" y="1220818"/>
            <a:ext cx="8229600" cy="53461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pic>
      <p:sp>
        <p:nvSpPr>
          <p:cNvPr id="5" name="5-Point Star 4"/>
          <p:cNvSpPr/>
          <p:nvPr/>
        </p:nvSpPr>
        <p:spPr>
          <a:xfrm>
            <a:off x="2104371" y="2091847"/>
            <a:ext cx="275574" cy="2505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5-Point Star 5"/>
          <p:cNvSpPr/>
          <p:nvPr/>
        </p:nvSpPr>
        <p:spPr>
          <a:xfrm>
            <a:off x="2104371" y="2617442"/>
            <a:ext cx="275574" cy="2505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5-Point Star 6"/>
          <p:cNvSpPr/>
          <p:nvPr/>
        </p:nvSpPr>
        <p:spPr>
          <a:xfrm>
            <a:off x="2104371" y="3143037"/>
            <a:ext cx="275574" cy="2505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5-Point Star 7"/>
          <p:cNvSpPr/>
          <p:nvPr/>
        </p:nvSpPr>
        <p:spPr>
          <a:xfrm>
            <a:off x="2104371" y="3668632"/>
            <a:ext cx="275574" cy="2505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5-Point Star 8"/>
          <p:cNvSpPr/>
          <p:nvPr/>
        </p:nvSpPr>
        <p:spPr>
          <a:xfrm>
            <a:off x="2104371" y="4194227"/>
            <a:ext cx="275574" cy="2505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5-Point Star 9"/>
          <p:cNvSpPr/>
          <p:nvPr/>
        </p:nvSpPr>
        <p:spPr>
          <a:xfrm>
            <a:off x="2104371" y="5002184"/>
            <a:ext cx="275574" cy="2505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5-Point Star 10"/>
          <p:cNvSpPr/>
          <p:nvPr/>
        </p:nvSpPr>
        <p:spPr>
          <a:xfrm>
            <a:off x="2104371" y="5527779"/>
            <a:ext cx="275574" cy="2505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5-Point Star 11"/>
          <p:cNvSpPr/>
          <p:nvPr/>
        </p:nvSpPr>
        <p:spPr>
          <a:xfrm>
            <a:off x="2104371" y="6328675"/>
            <a:ext cx="275574" cy="25052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193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87" y="330420"/>
            <a:ext cx="9905998" cy="884605"/>
          </a:xfrm>
        </p:spPr>
        <p:txBody>
          <a:bodyPr/>
          <a:lstStyle/>
          <a:p>
            <a:pPr algn="ctr"/>
            <a:r>
              <a:rPr lang="en-US" dirty="0" smtClean="0">
                <a:solidFill>
                  <a:srgbClr val="FFFF00"/>
                </a:solidFill>
              </a:rPr>
              <a:t>Setting Up Data in Class Climate</a:t>
            </a:r>
            <a:endParaRPr lang="en-US" dirty="0">
              <a:solidFill>
                <a:srgbClr val="FFFF00"/>
              </a:solidFill>
            </a:endParaRPr>
          </a:p>
        </p:txBody>
      </p:sp>
      <p:sp>
        <p:nvSpPr>
          <p:cNvPr id="3" name="Content Placeholder 2"/>
          <p:cNvSpPr txBox="1">
            <a:spLocks/>
          </p:cNvSpPr>
          <p:nvPr/>
        </p:nvSpPr>
        <p:spPr>
          <a:xfrm>
            <a:off x="1653436" y="1478071"/>
            <a:ext cx="8931057" cy="3933172"/>
          </a:xfrm>
          <a:prstGeom prst="rect">
            <a:avLst/>
          </a:prstGeom>
        </p:spPr>
        <p:txBody>
          <a:bodyP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solidFill>
                  <a:schemeClr val="accent4">
                    <a:lumMod val="75000"/>
                  </a:schemeClr>
                </a:solidFill>
              </a:rPr>
              <a:t>SNAPSHOT DATA VERIFIED BY </a:t>
            </a:r>
            <a:r>
              <a:rPr lang="en-US" sz="3200" u="sng" dirty="0" smtClean="0">
                <a:solidFill>
                  <a:schemeClr val="accent4">
                    <a:lumMod val="75000"/>
                  </a:schemeClr>
                </a:solidFill>
              </a:rPr>
              <a:t>WEEK 7</a:t>
            </a:r>
          </a:p>
          <a:p>
            <a:r>
              <a:rPr lang="en-US" sz="3200" dirty="0" smtClean="0">
                <a:solidFill>
                  <a:schemeClr val="tx2">
                    <a:lumMod val="75000"/>
                  </a:schemeClr>
                </a:solidFill>
              </a:rPr>
              <a:t>PREPARING FOR EVALUATIONS IN </a:t>
            </a:r>
            <a:r>
              <a:rPr lang="en-US" sz="3200" u="sng" dirty="0" smtClean="0">
                <a:solidFill>
                  <a:schemeClr val="tx2">
                    <a:lumMod val="75000"/>
                  </a:schemeClr>
                </a:solidFill>
              </a:rPr>
              <a:t>WEEK 9</a:t>
            </a:r>
          </a:p>
          <a:p>
            <a:pPr lvl="1"/>
            <a:r>
              <a:rPr lang="en-US" sz="2800" dirty="0" smtClean="0">
                <a:solidFill>
                  <a:schemeClr val="tx2">
                    <a:lumMod val="75000"/>
                  </a:schemeClr>
                </a:solidFill>
              </a:rPr>
              <a:t>Course data is “Pushed” from MyUCLA into Class Climate Evaluation Software</a:t>
            </a:r>
          </a:p>
          <a:p>
            <a:r>
              <a:rPr lang="en-US" sz="3200" dirty="0" smtClean="0">
                <a:solidFill>
                  <a:schemeClr val="accent2">
                    <a:lumMod val="60000"/>
                    <a:lumOff val="40000"/>
                  </a:schemeClr>
                </a:solidFill>
              </a:rPr>
              <a:t>USUALLY TAKES OVER 1 WEEK TO DO THIS</a:t>
            </a:r>
            <a:endParaRPr lang="en-US" sz="3200" dirty="0">
              <a:solidFill>
                <a:schemeClr val="accent2">
                  <a:lumMod val="60000"/>
                  <a:lumOff val="40000"/>
                </a:schemeClr>
              </a:solidFill>
            </a:endParaRPr>
          </a:p>
        </p:txBody>
      </p:sp>
    </p:spTree>
    <p:extLst>
      <p:ext uri="{BB962C8B-B14F-4D97-AF65-F5344CB8AC3E}">
        <p14:creationId xmlns:p14="http://schemas.microsoft.com/office/powerpoint/2010/main" val="167394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016" y="147465"/>
            <a:ext cx="7526598" cy="700433"/>
          </a:xfrm>
        </p:spPr>
        <p:txBody>
          <a:bodyPr/>
          <a:lstStyle/>
          <a:p>
            <a:r>
              <a:rPr lang="en-US" dirty="0" smtClean="0">
                <a:solidFill>
                  <a:srgbClr val="FFFF00"/>
                </a:solidFill>
              </a:rPr>
              <a:t>Class climate administrator view</a:t>
            </a:r>
            <a:endParaRPr lang="en-US"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00" y="847898"/>
            <a:ext cx="10058400" cy="5685461"/>
          </a:xfrm>
          <a:prstGeom prst="rect">
            <a:avLst/>
          </a:prstGeom>
        </p:spPr>
      </p:pic>
    </p:spTree>
    <p:extLst>
      <p:ext uri="{BB962C8B-B14F-4D97-AF65-F5344CB8AC3E}">
        <p14:creationId xmlns:p14="http://schemas.microsoft.com/office/powerpoint/2010/main" val="1118048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13" y="269384"/>
            <a:ext cx="6448107" cy="861147"/>
          </a:xfrm>
        </p:spPr>
        <p:txBody>
          <a:bodyPr/>
          <a:lstStyle/>
          <a:p>
            <a:r>
              <a:rPr lang="en-US" dirty="0" smtClean="0">
                <a:solidFill>
                  <a:srgbClr val="FFFF00"/>
                </a:solidFill>
              </a:rPr>
              <a:t>Courtesy email to students</a:t>
            </a:r>
            <a:endParaRPr lang="en-US"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067" y="1130531"/>
            <a:ext cx="9610397" cy="5415213"/>
          </a:xfrm>
          <a:prstGeom prst="rect">
            <a:avLst/>
          </a:prstGeom>
        </p:spPr>
      </p:pic>
    </p:spTree>
    <p:extLst>
      <p:ext uri="{BB962C8B-B14F-4D97-AF65-F5344CB8AC3E}">
        <p14:creationId xmlns:p14="http://schemas.microsoft.com/office/powerpoint/2010/main" val="770175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7579" y="144693"/>
            <a:ext cx="7013372" cy="861147"/>
          </a:xfrm>
        </p:spPr>
        <p:txBody>
          <a:bodyPr>
            <a:normAutofit/>
          </a:bodyPr>
          <a:lstStyle/>
          <a:p>
            <a:r>
              <a:rPr lang="en-US" dirty="0" smtClean="0">
                <a:solidFill>
                  <a:srgbClr val="FFFF00"/>
                </a:solidFill>
              </a:rPr>
              <a:t>Courtesy email to Instructors</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8" y="1005840"/>
            <a:ext cx="10077974" cy="4937758"/>
          </a:xfrm>
          <a:prstGeom prst="rect">
            <a:avLst/>
          </a:prstGeom>
        </p:spPr>
      </p:pic>
    </p:spTree>
    <p:extLst>
      <p:ext uri="{BB962C8B-B14F-4D97-AF65-F5344CB8AC3E}">
        <p14:creationId xmlns:p14="http://schemas.microsoft.com/office/powerpoint/2010/main" val="410176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419" y="144693"/>
            <a:ext cx="5392392" cy="861147"/>
          </a:xfrm>
        </p:spPr>
        <p:txBody>
          <a:bodyPr>
            <a:normAutofit/>
          </a:bodyPr>
          <a:lstStyle/>
          <a:p>
            <a:r>
              <a:rPr lang="en-US" dirty="0" smtClean="0">
                <a:solidFill>
                  <a:srgbClr val="FFFF00"/>
                </a:solidFill>
              </a:rPr>
              <a:t>MyUCLA Student View</a:t>
            </a:r>
            <a:endParaRPr lang="en-US"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229" y="2310397"/>
            <a:ext cx="9814341" cy="4048558"/>
          </a:xfrm>
          <a:prstGeom prst="rect">
            <a:avLst/>
          </a:prstGeom>
        </p:spPr>
      </p:pic>
      <p:sp>
        <p:nvSpPr>
          <p:cNvPr id="4" name="Down Arrow 3"/>
          <p:cNvSpPr/>
          <p:nvPr/>
        </p:nvSpPr>
        <p:spPr>
          <a:xfrm>
            <a:off x="8994209" y="2009775"/>
            <a:ext cx="425885" cy="1277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163678" y="4690737"/>
            <a:ext cx="1227551" cy="413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59726" y="1074588"/>
            <a:ext cx="7741085" cy="1015663"/>
          </a:xfrm>
          <a:prstGeom prst="rect">
            <a:avLst/>
          </a:prstGeom>
          <a:noFill/>
        </p:spPr>
        <p:txBody>
          <a:bodyPr wrap="square" rtlCol="0">
            <a:spAutoFit/>
          </a:bodyPr>
          <a:lstStyle/>
          <a:p>
            <a:pPr algn="just"/>
            <a:r>
              <a:rPr lang="en-US" sz="2000" b="1" dirty="0">
                <a:solidFill>
                  <a:schemeClr val="accent6">
                    <a:lumMod val="50000"/>
                  </a:schemeClr>
                </a:solidFill>
              </a:rPr>
              <a:t>Students may access the evaluations page by simply logging into MyUCLA and clicking on the </a:t>
            </a:r>
            <a:r>
              <a:rPr lang="en-US" sz="2000" b="1" u="sng" dirty="0">
                <a:solidFill>
                  <a:schemeClr val="accent6">
                    <a:lumMod val="50000"/>
                  </a:schemeClr>
                </a:solidFill>
              </a:rPr>
              <a:t>Classes</a:t>
            </a:r>
            <a:r>
              <a:rPr lang="en-US" sz="2000" b="1" dirty="0">
                <a:solidFill>
                  <a:schemeClr val="accent6">
                    <a:lumMod val="50000"/>
                  </a:schemeClr>
                </a:solidFill>
              </a:rPr>
              <a:t> menu and then </a:t>
            </a:r>
            <a:r>
              <a:rPr lang="en-US" sz="2000" b="1" u="sng" dirty="0">
                <a:solidFill>
                  <a:schemeClr val="accent6">
                    <a:lumMod val="50000"/>
                  </a:schemeClr>
                </a:solidFill>
              </a:rPr>
              <a:t>Evaluation of Instruction</a:t>
            </a:r>
            <a:endParaRPr lang="en-US" sz="2000" dirty="0">
              <a:solidFill>
                <a:schemeClr val="accent6">
                  <a:lumMod val="50000"/>
                </a:schemeClr>
              </a:solidFill>
            </a:endParaRPr>
          </a:p>
        </p:txBody>
      </p:sp>
    </p:spTree>
    <p:extLst>
      <p:ext uri="{BB962C8B-B14F-4D97-AF65-F5344CB8AC3E}">
        <p14:creationId xmlns:p14="http://schemas.microsoft.com/office/powerpoint/2010/main" val="1312525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1" y="177944"/>
            <a:ext cx="8014508" cy="861147"/>
          </a:xfrm>
        </p:spPr>
        <p:txBody>
          <a:bodyPr>
            <a:normAutofit/>
          </a:bodyPr>
          <a:lstStyle/>
          <a:p>
            <a:r>
              <a:rPr lang="en-US" dirty="0" smtClean="0">
                <a:solidFill>
                  <a:srgbClr val="FFFF00"/>
                </a:solidFill>
              </a:rPr>
              <a:t>Evaluations on </a:t>
            </a:r>
            <a:r>
              <a:rPr lang="en-US" dirty="0" err="1" smtClean="0">
                <a:solidFill>
                  <a:srgbClr val="FFFF00"/>
                </a:solidFill>
              </a:rPr>
              <a:t>myucla</a:t>
            </a:r>
            <a:r>
              <a:rPr lang="en-US" dirty="0" smtClean="0">
                <a:solidFill>
                  <a:srgbClr val="FFFF00"/>
                </a:solidFill>
              </a:rPr>
              <a:t> - Active list</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167" y="1066477"/>
            <a:ext cx="8911244" cy="5297418"/>
          </a:xfrm>
          <a:prstGeom prst="rect">
            <a:avLst/>
          </a:prstGeom>
        </p:spPr>
      </p:pic>
    </p:spTree>
    <p:extLst>
      <p:ext uri="{BB962C8B-B14F-4D97-AF65-F5344CB8AC3E}">
        <p14:creationId xmlns:p14="http://schemas.microsoft.com/office/powerpoint/2010/main" val="2152043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177944"/>
            <a:ext cx="7909733" cy="861147"/>
          </a:xfrm>
        </p:spPr>
        <p:txBody>
          <a:bodyPr>
            <a:normAutofit/>
          </a:bodyPr>
          <a:lstStyle/>
          <a:p>
            <a:r>
              <a:rPr lang="en-US" dirty="0" smtClean="0">
                <a:solidFill>
                  <a:srgbClr val="FFFF00"/>
                </a:solidFill>
              </a:rPr>
              <a:t>Evaluations on </a:t>
            </a:r>
            <a:r>
              <a:rPr lang="en-US" dirty="0" err="1" smtClean="0">
                <a:solidFill>
                  <a:srgbClr val="FFFF00"/>
                </a:solidFill>
              </a:rPr>
              <a:t>myucla</a:t>
            </a:r>
            <a:r>
              <a:rPr lang="en-US" dirty="0" smtClean="0">
                <a:solidFill>
                  <a:srgbClr val="FFFF00"/>
                </a:solidFill>
              </a:rPr>
              <a:t> - Active list</a:t>
            </a:r>
            <a:endParaRPr lang="en-US"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849" y="1039091"/>
            <a:ext cx="9282639" cy="5179755"/>
          </a:xfrm>
          <a:prstGeom prst="rect">
            <a:avLst/>
          </a:prstGeom>
        </p:spPr>
      </p:pic>
    </p:spTree>
    <p:extLst>
      <p:ext uri="{BB962C8B-B14F-4D97-AF65-F5344CB8AC3E}">
        <p14:creationId xmlns:p14="http://schemas.microsoft.com/office/powerpoint/2010/main" val="3473712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892" y="580940"/>
            <a:ext cx="9905998" cy="821975"/>
          </a:xfrm>
        </p:spPr>
        <p:txBody>
          <a:bodyPr/>
          <a:lstStyle/>
          <a:p>
            <a:r>
              <a:rPr lang="en-US" dirty="0" smtClean="0">
                <a:solidFill>
                  <a:srgbClr val="FFFF00"/>
                </a:solidFill>
              </a:rPr>
              <a:t>BRIEF HISTORY – PAPER EVALUATIONS</a:t>
            </a:r>
            <a:endParaRPr lang="en-US" dirty="0">
              <a:solidFill>
                <a:srgbClr val="FFFF00"/>
              </a:solidFill>
            </a:endParaRPr>
          </a:p>
        </p:txBody>
      </p:sp>
      <p:sp>
        <p:nvSpPr>
          <p:cNvPr id="3" name="Rectangle 2"/>
          <p:cNvSpPr/>
          <p:nvPr/>
        </p:nvSpPr>
        <p:spPr>
          <a:xfrm>
            <a:off x="1778698" y="1678488"/>
            <a:ext cx="7891396" cy="4228850"/>
          </a:xfrm>
          <a:prstGeom prst="rect">
            <a:avLst/>
          </a:prstGeom>
        </p:spPr>
        <p:txBody>
          <a:bodyPr wrap="square">
            <a:spAutoFit/>
          </a:bodyPr>
          <a:lstStyle/>
          <a:p>
            <a:pPr lvl="1">
              <a:lnSpc>
                <a:spcPct val="120000"/>
              </a:lnSpc>
            </a:pPr>
            <a:r>
              <a:rPr lang="en-US" sz="2800" dirty="0" smtClean="0">
                <a:solidFill>
                  <a:schemeClr val="accent4">
                    <a:lumMod val="75000"/>
                  </a:schemeClr>
                </a:solidFill>
              </a:rPr>
              <a:t>-Established at UCLA </a:t>
            </a:r>
            <a:r>
              <a:rPr lang="en-US" sz="2800" dirty="0">
                <a:solidFill>
                  <a:schemeClr val="accent4">
                    <a:lumMod val="75000"/>
                  </a:schemeClr>
                </a:solidFill>
              </a:rPr>
              <a:t>in </a:t>
            </a:r>
            <a:r>
              <a:rPr lang="en-US" sz="2800" dirty="0" smtClean="0">
                <a:solidFill>
                  <a:schemeClr val="accent4">
                    <a:lumMod val="75000"/>
                  </a:schemeClr>
                </a:solidFill>
              </a:rPr>
              <a:t>1969 to:</a:t>
            </a:r>
            <a:endParaRPr lang="en-US" sz="2800" dirty="0">
              <a:solidFill>
                <a:schemeClr val="accent4">
                  <a:lumMod val="75000"/>
                </a:schemeClr>
              </a:solidFill>
            </a:endParaRPr>
          </a:p>
          <a:p>
            <a:pPr lvl="1">
              <a:lnSpc>
                <a:spcPct val="120000"/>
              </a:lnSpc>
            </a:pPr>
            <a:r>
              <a:rPr lang="en-US" sz="2800" dirty="0" smtClean="0">
                <a:solidFill>
                  <a:schemeClr val="accent4">
                    <a:lumMod val="75000"/>
                  </a:schemeClr>
                </a:solidFill>
              </a:rPr>
              <a:t>	-Give </a:t>
            </a:r>
            <a:r>
              <a:rPr lang="en-US" sz="2800" dirty="0">
                <a:solidFill>
                  <a:schemeClr val="accent4">
                    <a:lumMod val="75000"/>
                  </a:schemeClr>
                </a:solidFill>
              </a:rPr>
              <a:t>students a voice</a:t>
            </a:r>
          </a:p>
          <a:p>
            <a:pPr lvl="1">
              <a:lnSpc>
                <a:spcPct val="120000"/>
              </a:lnSpc>
            </a:pPr>
            <a:r>
              <a:rPr lang="en-US" sz="2800" dirty="0" smtClean="0">
                <a:solidFill>
                  <a:schemeClr val="accent4">
                    <a:lumMod val="75000"/>
                  </a:schemeClr>
                </a:solidFill>
              </a:rPr>
              <a:t>	-Improve </a:t>
            </a:r>
            <a:r>
              <a:rPr lang="en-US" sz="2800" dirty="0">
                <a:solidFill>
                  <a:schemeClr val="accent4">
                    <a:lumMod val="75000"/>
                  </a:schemeClr>
                </a:solidFill>
              </a:rPr>
              <a:t>quality of teaching</a:t>
            </a:r>
          </a:p>
          <a:p>
            <a:pPr lvl="1">
              <a:lnSpc>
                <a:spcPct val="120000"/>
              </a:lnSpc>
            </a:pPr>
            <a:endParaRPr lang="en-US" sz="2800" dirty="0"/>
          </a:p>
          <a:p>
            <a:pPr lvl="1">
              <a:lnSpc>
                <a:spcPct val="120000"/>
              </a:lnSpc>
            </a:pPr>
            <a:r>
              <a:rPr lang="en-US" sz="2800" dirty="0" smtClean="0">
                <a:solidFill>
                  <a:schemeClr val="tx2">
                    <a:lumMod val="75000"/>
                  </a:schemeClr>
                </a:solidFill>
              </a:rPr>
              <a:t>-Highest Volume of Use Per Year:</a:t>
            </a:r>
          </a:p>
          <a:p>
            <a:pPr lvl="1">
              <a:lnSpc>
                <a:spcPct val="120000"/>
              </a:lnSpc>
            </a:pPr>
            <a:r>
              <a:rPr lang="en-US" sz="2800" dirty="0" smtClean="0">
                <a:solidFill>
                  <a:schemeClr val="tx2">
                    <a:lumMod val="75000"/>
                  </a:schemeClr>
                </a:solidFill>
              </a:rPr>
              <a:t>	-300,000 sheets</a:t>
            </a:r>
          </a:p>
          <a:p>
            <a:pPr lvl="1">
              <a:lnSpc>
                <a:spcPct val="120000"/>
              </a:lnSpc>
            </a:pPr>
            <a:r>
              <a:rPr lang="en-US" sz="2800" dirty="0">
                <a:solidFill>
                  <a:schemeClr val="tx2">
                    <a:lumMod val="75000"/>
                  </a:schemeClr>
                </a:solidFill>
              </a:rPr>
              <a:t>	</a:t>
            </a:r>
            <a:r>
              <a:rPr lang="en-US" sz="2800" dirty="0" smtClean="0">
                <a:solidFill>
                  <a:schemeClr val="tx2">
                    <a:lumMod val="75000"/>
                  </a:schemeClr>
                </a:solidFill>
              </a:rPr>
              <a:t>-18,000 courses</a:t>
            </a:r>
            <a:endParaRPr lang="en-US" sz="2800" dirty="0">
              <a:solidFill>
                <a:schemeClr val="tx2">
                  <a:lumMod val="75000"/>
                </a:schemeClr>
              </a:solidFill>
            </a:endParaRPr>
          </a:p>
          <a:p>
            <a:pPr lvl="1">
              <a:lnSpc>
                <a:spcPct val="120000"/>
              </a:lnSpc>
            </a:pPr>
            <a:r>
              <a:rPr lang="en-US" sz="2800" dirty="0">
                <a:solidFill>
                  <a:schemeClr val="tx2">
                    <a:lumMod val="75000"/>
                  </a:schemeClr>
                </a:solidFill>
              </a:rPr>
              <a:t>	</a:t>
            </a:r>
            <a:r>
              <a:rPr lang="en-US" sz="2800" dirty="0" smtClean="0">
                <a:solidFill>
                  <a:schemeClr val="tx2">
                    <a:lumMod val="75000"/>
                  </a:schemeClr>
                </a:solidFill>
              </a:rPr>
              <a:t>-4,000 lbs. of paper!</a:t>
            </a:r>
          </a:p>
        </p:txBody>
      </p:sp>
    </p:spTree>
    <p:extLst>
      <p:ext uri="{BB962C8B-B14F-4D97-AF65-F5344CB8AC3E}">
        <p14:creationId xmlns:p14="http://schemas.microsoft.com/office/powerpoint/2010/main" val="2556621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242" y="161318"/>
            <a:ext cx="8393286" cy="869460"/>
          </a:xfrm>
        </p:spPr>
        <p:txBody>
          <a:bodyPr/>
          <a:lstStyle/>
          <a:p>
            <a:r>
              <a:rPr lang="en-US" dirty="0" smtClean="0">
                <a:solidFill>
                  <a:srgbClr val="FFFF00"/>
                </a:solidFill>
              </a:rPr>
              <a:t>Online evaluation form example - Top</a:t>
            </a:r>
            <a:endParaRPr lang="en-US"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16" y="830365"/>
            <a:ext cx="8001318" cy="5865464"/>
          </a:xfrm>
          <a:prstGeom prst="rect">
            <a:avLst/>
          </a:prstGeom>
        </p:spPr>
      </p:pic>
    </p:spTree>
    <p:extLst>
      <p:ext uri="{BB962C8B-B14F-4D97-AF65-F5344CB8AC3E}">
        <p14:creationId xmlns:p14="http://schemas.microsoft.com/office/powerpoint/2010/main" val="777430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733" y="119754"/>
            <a:ext cx="9424063" cy="869460"/>
          </a:xfrm>
        </p:spPr>
        <p:txBody>
          <a:bodyPr/>
          <a:lstStyle/>
          <a:p>
            <a:r>
              <a:rPr lang="en-US" dirty="0" smtClean="0">
                <a:solidFill>
                  <a:srgbClr val="FFFF00"/>
                </a:solidFill>
              </a:rPr>
              <a:t>Online evaluation form example - bottom</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926" y="831273"/>
            <a:ext cx="8778580" cy="5777620"/>
          </a:xfrm>
          <a:prstGeom prst="rect">
            <a:avLst/>
          </a:prstGeom>
        </p:spPr>
      </p:pic>
    </p:spTree>
    <p:extLst>
      <p:ext uri="{BB962C8B-B14F-4D97-AF65-F5344CB8AC3E}">
        <p14:creationId xmlns:p14="http://schemas.microsoft.com/office/powerpoint/2010/main" val="3055515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428" y="103128"/>
            <a:ext cx="8969773" cy="869460"/>
          </a:xfrm>
        </p:spPr>
        <p:txBody>
          <a:bodyPr/>
          <a:lstStyle/>
          <a:p>
            <a:r>
              <a:rPr lang="en-US" dirty="0" smtClean="0">
                <a:solidFill>
                  <a:srgbClr val="FFFF00"/>
                </a:solidFill>
              </a:rPr>
              <a:t>Online evaluation submission warning</a:t>
            </a:r>
            <a:endParaRPr lang="en-US"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1183888"/>
            <a:ext cx="8127883" cy="3163668"/>
          </a:xfrm>
          <a:prstGeom prst="rect">
            <a:avLst/>
          </a:prstGeom>
        </p:spPr>
      </p:pic>
      <p:sp>
        <p:nvSpPr>
          <p:cNvPr id="3" name="Left Arrow 2"/>
          <p:cNvSpPr/>
          <p:nvPr/>
        </p:nvSpPr>
        <p:spPr>
          <a:xfrm>
            <a:off x="9227127" y="2186247"/>
            <a:ext cx="1986742" cy="5237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84764" y="4879571"/>
            <a:ext cx="7240385" cy="1569660"/>
          </a:xfrm>
          <a:prstGeom prst="rect">
            <a:avLst/>
          </a:prstGeom>
          <a:noFill/>
        </p:spPr>
        <p:txBody>
          <a:bodyPr wrap="square" rtlCol="0">
            <a:spAutoFit/>
          </a:bodyPr>
          <a:lstStyle/>
          <a:p>
            <a:r>
              <a:rPr lang="en-US" sz="2400" dirty="0" smtClean="0"/>
              <a:t>-There is no “save and return” function</a:t>
            </a:r>
          </a:p>
          <a:p>
            <a:endParaRPr lang="en-US" sz="2400" dirty="0"/>
          </a:p>
          <a:p>
            <a:r>
              <a:rPr lang="en-US" sz="2400" dirty="0" smtClean="0"/>
              <a:t>-Students must submit the survey or begin again when they are able</a:t>
            </a:r>
            <a:endParaRPr lang="en-US" sz="2400" dirty="0"/>
          </a:p>
        </p:txBody>
      </p:sp>
    </p:spTree>
    <p:extLst>
      <p:ext uri="{BB962C8B-B14F-4D97-AF65-F5344CB8AC3E}">
        <p14:creationId xmlns:p14="http://schemas.microsoft.com/office/powerpoint/2010/main" val="3470678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605" y="269384"/>
            <a:ext cx="4463934" cy="861147"/>
          </a:xfrm>
        </p:spPr>
        <p:txBody>
          <a:bodyPr/>
          <a:lstStyle/>
          <a:p>
            <a:r>
              <a:rPr lang="en-US" dirty="0" smtClean="0">
                <a:solidFill>
                  <a:srgbClr val="FFFF00"/>
                </a:solidFill>
              </a:rPr>
              <a:t>Reminding students</a:t>
            </a:r>
            <a:endParaRPr lang="en-US" dirty="0">
              <a:solidFill>
                <a:srgbClr val="FFFF00"/>
              </a:solidFill>
            </a:endParaRPr>
          </a:p>
        </p:txBody>
      </p:sp>
      <p:sp>
        <p:nvSpPr>
          <p:cNvPr id="4" name="TextBox 3"/>
          <p:cNvSpPr txBox="1"/>
          <p:nvPr/>
        </p:nvSpPr>
        <p:spPr>
          <a:xfrm>
            <a:off x="1105592" y="947600"/>
            <a:ext cx="8686800" cy="1200329"/>
          </a:xfrm>
          <a:prstGeom prst="rect">
            <a:avLst/>
          </a:prstGeom>
          <a:noFill/>
        </p:spPr>
        <p:txBody>
          <a:bodyPr wrap="square" rtlCol="0">
            <a:spAutoFit/>
          </a:bodyPr>
          <a:lstStyle/>
          <a:p>
            <a:pPr marL="285750" indent="-285750">
              <a:buFontTx/>
              <a:buChar char="-"/>
            </a:pPr>
            <a:r>
              <a:rPr lang="en-US" sz="2400" dirty="0" smtClean="0">
                <a:solidFill>
                  <a:schemeClr val="accent4">
                    <a:lumMod val="50000"/>
                  </a:schemeClr>
                </a:solidFill>
              </a:rPr>
              <a:t>1 reminder email </a:t>
            </a:r>
          </a:p>
          <a:p>
            <a:pPr marL="285750" indent="-285750">
              <a:buFontTx/>
              <a:buChar char="-"/>
            </a:pPr>
            <a:r>
              <a:rPr lang="en-US" sz="2400" dirty="0" smtClean="0">
                <a:solidFill>
                  <a:schemeClr val="accent4">
                    <a:lumMod val="50000"/>
                  </a:schemeClr>
                </a:solidFill>
              </a:rPr>
              <a:t>1 “Last Chance” reminder email</a:t>
            </a:r>
          </a:p>
          <a:p>
            <a:pPr marL="285750" indent="-285750">
              <a:buFontTx/>
              <a:buChar char="-"/>
            </a:pPr>
            <a:r>
              <a:rPr lang="en-US" sz="2400" dirty="0" smtClean="0">
                <a:solidFill>
                  <a:schemeClr val="accent4">
                    <a:lumMod val="50000"/>
                  </a:schemeClr>
                </a:solidFill>
              </a:rPr>
              <a:t>If all surveys are completed, no further reminders are sent</a:t>
            </a:r>
            <a:endParaRPr lang="en-US" sz="2400" dirty="0">
              <a:solidFill>
                <a:schemeClr val="accent4">
                  <a:lumMod val="50000"/>
                </a:schemeClr>
              </a:solidFill>
            </a:endParaRPr>
          </a:p>
        </p:txBody>
      </p:sp>
      <p:sp>
        <p:nvSpPr>
          <p:cNvPr id="6" name="TextBox 5"/>
          <p:cNvSpPr txBox="1"/>
          <p:nvPr/>
        </p:nvSpPr>
        <p:spPr>
          <a:xfrm>
            <a:off x="1410392" y="2440046"/>
            <a:ext cx="5867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SUBJECT LINE:  LAST CHANCE: IT'S TIME TO EVALUATE YOUR </a:t>
            </a:r>
            <a:r>
              <a:rPr lang="en-US" sz="1100" dirty="0" smtClean="0"/>
              <a:t>INSTRUCTORS</a:t>
            </a:r>
            <a:endParaRPr lang="en-US" sz="1100" dirty="0"/>
          </a:p>
        </p:txBody>
      </p:sp>
      <p:sp>
        <p:nvSpPr>
          <p:cNvPr id="7" name="TextBox 6"/>
          <p:cNvSpPr txBox="1"/>
          <p:nvPr/>
        </p:nvSpPr>
        <p:spPr>
          <a:xfrm>
            <a:off x="1410392" y="2794531"/>
            <a:ext cx="8382000" cy="38164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latin typeface="Calibri" panose="020F0502020204030204" pitchFamily="34" charset="0"/>
              </a:rPr>
              <a:t>EVALUATIONS ARE DUE ON:</a:t>
            </a:r>
          </a:p>
          <a:p>
            <a:r>
              <a:rPr lang="en-US" sz="1100" dirty="0">
                <a:latin typeface="Calibri" panose="020F0502020204030204" pitchFamily="34" charset="0"/>
              </a:rPr>
              <a:t>[END TIME AND DATE] </a:t>
            </a:r>
          </a:p>
          <a:p>
            <a:endParaRPr lang="en-US" sz="1100" dirty="0">
              <a:latin typeface="Calibri" panose="020F0502020204030204" pitchFamily="34" charset="0"/>
            </a:endParaRPr>
          </a:p>
          <a:p>
            <a:r>
              <a:rPr lang="en-US" sz="1100" dirty="0">
                <a:latin typeface="Calibri" panose="020F0502020204030204" pitchFamily="34" charset="0"/>
              </a:rPr>
              <a:t>YOU HAVE UNTIL THE ABOVE DATE AND TIME TO COMPLETE CONFIDENTIAL EVALUATIONS FOR THIS SESSION'S COURSES LISTED BELOW:</a:t>
            </a:r>
          </a:p>
          <a:p>
            <a:r>
              <a:rPr lang="en-US" sz="1100" dirty="0">
                <a:latin typeface="Calibri" panose="020F0502020204030204" pitchFamily="34" charset="0"/>
              </a:rPr>
              <a:t> </a:t>
            </a:r>
          </a:p>
          <a:p>
            <a:r>
              <a:rPr lang="en-US" sz="1100" dirty="0">
                <a:latin typeface="Calibri" panose="020F0502020204030204" pitchFamily="34" charset="0"/>
              </a:rPr>
              <a:t>[COURSES LISTED HERE]</a:t>
            </a:r>
          </a:p>
          <a:p>
            <a:r>
              <a:rPr lang="en-US" sz="1100" dirty="0">
                <a:latin typeface="Calibri" panose="020F0502020204030204" pitchFamily="34" charset="0"/>
              </a:rPr>
              <a:t> </a:t>
            </a:r>
          </a:p>
          <a:p>
            <a:r>
              <a:rPr lang="en-US" sz="1100" dirty="0">
                <a:latin typeface="Calibri" panose="020F0502020204030204" pitchFamily="34" charset="0"/>
              </a:rPr>
              <a:t>Please follow the link below to access the evaluation forms online through </a:t>
            </a:r>
            <a:r>
              <a:rPr lang="en-US" sz="1100" dirty="0" err="1">
                <a:latin typeface="Calibri" panose="020F0502020204030204" pitchFamily="34" charset="0"/>
              </a:rPr>
              <a:t>MyUCLA</a:t>
            </a:r>
            <a:r>
              <a:rPr lang="en-US" sz="1100" dirty="0">
                <a:latin typeface="Calibri" panose="020F0502020204030204" pitchFamily="34" charset="0"/>
              </a:rPr>
              <a:t>: </a:t>
            </a:r>
          </a:p>
          <a:p>
            <a:r>
              <a:rPr lang="en-US" sz="1100" dirty="0">
                <a:latin typeface="Calibri" panose="020F0502020204030204" pitchFamily="34" charset="0"/>
              </a:rPr>
              <a:t> </a:t>
            </a:r>
          </a:p>
          <a:p>
            <a:r>
              <a:rPr lang="en-US" sz="1100" u="sng" dirty="0">
                <a:solidFill>
                  <a:schemeClr val="accent4">
                    <a:lumMod val="50000"/>
                  </a:schemeClr>
                </a:solidFill>
                <a:latin typeface="Calibri" panose="020F0502020204030204" pitchFamily="34" charset="0"/>
                <a:hlinkClick r:id="rId2"/>
              </a:rPr>
              <a:t>https://be.my.ucla.edu/directlink.aspx?featureID=161&amp;src=r2</a:t>
            </a:r>
            <a:endParaRPr lang="en-US" sz="1100" dirty="0">
              <a:solidFill>
                <a:schemeClr val="accent4">
                  <a:lumMod val="50000"/>
                </a:schemeClr>
              </a:solidFill>
              <a:latin typeface="Calibri" panose="020F0502020204030204" pitchFamily="34" charset="0"/>
            </a:endParaRPr>
          </a:p>
          <a:p>
            <a:r>
              <a:rPr lang="en-US" sz="1100" dirty="0">
                <a:latin typeface="Calibri" panose="020F0502020204030204" pitchFamily="34" charset="0"/>
              </a:rPr>
              <a:t> </a:t>
            </a:r>
          </a:p>
          <a:p>
            <a:r>
              <a:rPr lang="en-US" sz="1100" dirty="0">
                <a:latin typeface="Calibri" panose="020F0502020204030204" pitchFamily="34" charset="0"/>
              </a:rPr>
              <a:t>You can also fill out your evaluation from a tablet or a smartphone:</a:t>
            </a:r>
          </a:p>
          <a:p>
            <a:r>
              <a:rPr lang="en-US" sz="1100" dirty="0">
                <a:latin typeface="Calibri" panose="020F0502020204030204" pitchFamily="34" charset="0"/>
              </a:rPr>
              <a:t> </a:t>
            </a:r>
          </a:p>
          <a:p>
            <a:r>
              <a:rPr lang="en-US" sz="1100" u="sng" dirty="0">
                <a:latin typeface="Calibri" panose="020F0502020204030204" pitchFamily="34" charset="0"/>
                <a:hlinkClick r:id="rId3"/>
              </a:rPr>
              <a:t>https://be.my.ucla.edu/login/directlink.aspx?featureID=161&amp;mobile=Y&amp;src=r2</a:t>
            </a:r>
            <a:endParaRPr lang="en-US" sz="1100" dirty="0">
              <a:latin typeface="Calibri" panose="020F0502020204030204" pitchFamily="34" charset="0"/>
            </a:endParaRPr>
          </a:p>
          <a:p>
            <a:r>
              <a:rPr lang="en-US" sz="1100" dirty="0">
                <a:latin typeface="Calibri" panose="020F0502020204030204" pitchFamily="34" charset="0"/>
              </a:rPr>
              <a:t> </a:t>
            </a:r>
          </a:p>
          <a:p>
            <a:r>
              <a:rPr lang="en-US" sz="1100" dirty="0">
                <a:latin typeface="Calibri" panose="020F0502020204030204" pitchFamily="34" charset="0"/>
              </a:rPr>
              <a:t>If you have any questions, please visit our website at:</a:t>
            </a:r>
          </a:p>
          <a:p>
            <a:r>
              <a:rPr lang="en-US" sz="1100" dirty="0">
                <a:latin typeface="Calibri" panose="020F0502020204030204" pitchFamily="34" charset="0"/>
              </a:rPr>
              <a:t> </a:t>
            </a:r>
          </a:p>
          <a:p>
            <a:r>
              <a:rPr lang="en-US" sz="1100" u="sng" dirty="0">
                <a:latin typeface="Calibri" panose="020F0502020204030204" pitchFamily="34" charset="0"/>
                <a:hlinkClick r:id="rId4"/>
              </a:rPr>
              <a:t>http://www.oid.ucla.edu/assessment/eip</a:t>
            </a:r>
            <a:endParaRPr lang="en-US" sz="1100" dirty="0">
              <a:latin typeface="Calibri" panose="020F0502020204030204" pitchFamily="34" charset="0"/>
            </a:endParaRPr>
          </a:p>
          <a:p>
            <a:r>
              <a:rPr lang="en-US" sz="1100" dirty="0">
                <a:latin typeface="Calibri" panose="020F0502020204030204" pitchFamily="34" charset="0"/>
              </a:rPr>
              <a:t> </a:t>
            </a:r>
          </a:p>
          <a:p>
            <a:r>
              <a:rPr lang="en-US" sz="1100" dirty="0">
                <a:latin typeface="Calibri" panose="020F0502020204030204" pitchFamily="34" charset="0"/>
              </a:rPr>
              <a:t>Instructors and teaching assistants welcome your suggestions and take them very seriously.  Be assured that instructors cannot access evaluation results until the final course grades are turned in.  Your answers to this survey are anonymous and confidential.  Your responses are stored in a secure database and not connected to your identity.</a:t>
            </a:r>
          </a:p>
        </p:txBody>
      </p:sp>
    </p:spTree>
    <p:extLst>
      <p:ext uri="{BB962C8B-B14F-4D97-AF65-F5344CB8AC3E}">
        <p14:creationId xmlns:p14="http://schemas.microsoft.com/office/powerpoint/2010/main" val="62537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604" y="269384"/>
            <a:ext cx="5503707" cy="861147"/>
          </a:xfrm>
        </p:spPr>
        <p:txBody>
          <a:bodyPr>
            <a:normAutofit/>
          </a:bodyPr>
          <a:lstStyle/>
          <a:p>
            <a:r>
              <a:rPr lang="en-US" dirty="0" smtClean="0">
                <a:solidFill>
                  <a:srgbClr val="FFFF00"/>
                </a:solidFill>
              </a:rPr>
              <a:t>Reminding instructors</a:t>
            </a:r>
            <a:endParaRPr lang="en-US" dirty="0">
              <a:solidFill>
                <a:srgbClr val="FFFF00"/>
              </a:solidFill>
            </a:endParaRPr>
          </a:p>
        </p:txBody>
      </p:sp>
      <p:sp>
        <p:nvSpPr>
          <p:cNvPr id="4" name="TextBox 3"/>
          <p:cNvSpPr txBox="1"/>
          <p:nvPr/>
        </p:nvSpPr>
        <p:spPr>
          <a:xfrm>
            <a:off x="999236" y="853532"/>
            <a:ext cx="8686800" cy="1200329"/>
          </a:xfrm>
          <a:prstGeom prst="rect">
            <a:avLst/>
          </a:prstGeom>
          <a:noFill/>
        </p:spPr>
        <p:txBody>
          <a:bodyPr wrap="square" rtlCol="0">
            <a:spAutoFit/>
          </a:bodyPr>
          <a:lstStyle/>
          <a:p>
            <a:pPr marL="285750" indent="-285750">
              <a:buFontTx/>
              <a:buChar char="-"/>
            </a:pPr>
            <a:r>
              <a:rPr lang="en-US" sz="2400" dirty="0" smtClean="0">
                <a:solidFill>
                  <a:schemeClr val="accent4">
                    <a:lumMod val="50000"/>
                  </a:schemeClr>
                </a:solidFill>
              </a:rPr>
              <a:t>1 reminder email </a:t>
            </a:r>
          </a:p>
          <a:p>
            <a:pPr marL="285750" indent="-285750">
              <a:buFontTx/>
              <a:buChar char="-"/>
            </a:pPr>
            <a:r>
              <a:rPr lang="en-US" sz="2400" dirty="0" smtClean="0">
                <a:solidFill>
                  <a:schemeClr val="accent4">
                    <a:lumMod val="50000"/>
                  </a:schemeClr>
                </a:solidFill>
              </a:rPr>
              <a:t>1 Evaluations are Complete email</a:t>
            </a:r>
          </a:p>
          <a:p>
            <a:pPr marL="285750" indent="-285750">
              <a:buFontTx/>
              <a:buChar char="-"/>
            </a:pPr>
            <a:r>
              <a:rPr lang="en-US" sz="2400" dirty="0" smtClean="0">
                <a:solidFill>
                  <a:schemeClr val="accent4">
                    <a:lumMod val="50000"/>
                  </a:schemeClr>
                </a:solidFill>
              </a:rPr>
              <a:t>Once grades are submitted instructor may view their report</a:t>
            </a:r>
            <a:endParaRPr lang="en-US" sz="2400" dirty="0">
              <a:solidFill>
                <a:schemeClr val="accent4">
                  <a:lumMod val="50000"/>
                </a:schemeClr>
              </a:solidFill>
            </a:endParaRPr>
          </a:p>
        </p:txBody>
      </p:sp>
      <p:sp>
        <p:nvSpPr>
          <p:cNvPr id="8" name="TextBox 7"/>
          <p:cNvSpPr txBox="1"/>
          <p:nvPr/>
        </p:nvSpPr>
        <p:spPr>
          <a:xfrm>
            <a:off x="1410392" y="2162586"/>
            <a:ext cx="586740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latin typeface="Calibri" panose="020F0502020204030204" pitchFamily="34" charset="0"/>
              </a:rPr>
              <a:t>SUBJECT LINE:  Online Evaluation – </a:t>
            </a:r>
            <a:r>
              <a:rPr lang="en-US" sz="1100" dirty="0" smtClean="0">
                <a:latin typeface="Calibri" panose="020F0502020204030204" pitchFamily="34" charset="0"/>
              </a:rPr>
              <a:t>Accessing </a:t>
            </a:r>
            <a:r>
              <a:rPr lang="en-US" sz="1100" dirty="0">
                <a:latin typeface="Calibri" panose="020F0502020204030204" pitchFamily="34" charset="0"/>
              </a:rPr>
              <a:t>[CURRENT TERM] </a:t>
            </a:r>
            <a:r>
              <a:rPr lang="en-US" sz="1100" dirty="0" smtClean="0">
                <a:latin typeface="Calibri" panose="020F0502020204030204" pitchFamily="34" charset="0"/>
              </a:rPr>
              <a:t>Reports</a:t>
            </a:r>
            <a:endParaRPr lang="en-US" sz="1100" dirty="0">
              <a:latin typeface="Calibri" panose="020F0502020204030204" pitchFamily="34" charset="0"/>
            </a:endParaRPr>
          </a:p>
        </p:txBody>
      </p:sp>
      <p:sp>
        <p:nvSpPr>
          <p:cNvPr id="10" name="TextBox 9"/>
          <p:cNvSpPr txBox="1"/>
          <p:nvPr/>
        </p:nvSpPr>
        <p:spPr>
          <a:xfrm>
            <a:off x="1410392" y="2532921"/>
            <a:ext cx="8382000"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latin typeface="Calibri" panose="020F0502020204030204" pitchFamily="34" charset="0"/>
              </a:rPr>
              <a:t>Dear Instructor,</a:t>
            </a:r>
          </a:p>
          <a:p>
            <a:r>
              <a:rPr lang="en-US" sz="1100" dirty="0">
                <a:latin typeface="Calibri" panose="020F0502020204030204" pitchFamily="34" charset="0"/>
              </a:rPr>
              <a:t> </a:t>
            </a:r>
          </a:p>
          <a:p>
            <a:r>
              <a:rPr lang="en-US" sz="1100" dirty="0" smtClean="0">
                <a:latin typeface="Calibri" panose="020F0502020204030204" pitchFamily="34" charset="0"/>
              </a:rPr>
              <a:t>Once </a:t>
            </a:r>
            <a:r>
              <a:rPr lang="en-US" sz="1100" dirty="0">
                <a:latin typeface="Calibri" panose="020F0502020204030204" pitchFamily="34" charset="0"/>
              </a:rPr>
              <a:t>final grades are submitted through </a:t>
            </a:r>
            <a:r>
              <a:rPr lang="en-US" sz="1100" dirty="0" err="1">
                <a:latin typeface="Calibri" panose="020F0502020204030204" pitchFamily="34" charset="0"/>
              </a:rPr>
              <a:t>Gradebook</a:t>
            </a:r>
            <a:r>
              <a:rPr lang="en-US" sz="1100" dirty="0">
                <a:latin typeface="Calibri" panose="020F0502020204030204" pitchFamily="34" charset="0"/>
              </a:rPr>
              <a:t> or </a:t>
            </a:r>
            <a:r>
              <a:rPr lang="en-US" sz="1100" dirty="0" err="1">
                <a:latin typeface="Calibri" panose="020F0502020204030204" pitchFamily="34" charset="0"/>
              </a:rPr>
              <a:t>Gradebook</a:t>
            </a:r>
            <a:r>
              <a:rPr lang="en-US" sz="1100" dirty="0">
                <a:latin typeface="Calibri" panose="020F0502020204030204" pitchFamily="34" charset="0"/>
              </a:rPr>
              <a:t> Express, log onto </a:t>
            </a:r>
            <a:r>
              <a:rPr lang="en-US" sz="1100" dirty="0" err="1">
                <a:latin typeface="Calibri" panose="020F0502020204030204" pitchFamily="34" charset="0"/>
              </a:rPr>
              <a:t>MyUCLA</a:t>
            </a:r>
            <a:r>
              <a:rPr lang="en-US" sz="1100" dirty="0">
                <a:latin typeface="Calibri" panose="020F0502020204030204" pitchFamily="34" charset="0"/>
              </a:rPr>
              <a:t> to view evaluation reports for your classes:</a:t>
            </a:r>
          </a:p>
          <a:p>
            <a:r>
              <a:rPr lang="en-US" sz="1100" dirty="0">
                <a:latin typeface="Calibri" panose="020F0502020204030204" pitchFamily="34" charset="0"/>
              </a:rPr>
              <a:t> </a:t>
            </a:r>
          </a:p>
          <a:p>
            <a:r>
              <a:rPr lang="en-US" sz="1100" dirty="0">
                <a:latin typeface="Calibri" panose="020F0502020204030204" pitchFamily="34" charset="0"/>
              </a:rPr>
              <a:t>[COURSES LISTED HERE]</a:t>
            </a:r>
          </a:p>
          <a:p>
            <a:r>
              <a:rPr lang="en-US" sz="1100" dirty="0">
                <a:latin typeface="Calibri" panose="020F0502020204030204" pitchFamily="34" charset="0"/>
              </a:rPr>
              <a:t> </a:t>
            </a:r>
          </a:p>
          <a:p>
            <a:r>
              <a:rPr lang="en-US" sz="1100" dirty="0">
                <a:latin typeface="Calibri" panose="020F0502020204030204" pitchFamily="34" charset="0"/>
              </a:rPr>
              <a:t>The following link will direct you to </a:t>
            </a:r>
            <a:r>
              <a:rPr lang="en-US" sz="1100" dirty="0" err="1">
                <a:latin typeface="Calibri" panose="020F0502020204030204" pitchFamily="34" charset="0"/>
              </a:rPr>
              <a:t>MyUCLA</a:t>
            </a:r>
            <a:r>
              <a:rPr lang="en-US" sz="1100" dirty="0">
                <a:latin typeface="Calibri" panose="020F0502020204030204" pitchFamily="34" charset="0"/>
              </a:rPr>
              <a:t> – Evaluation of Instruction Reports:</a:t>
            </a:r>
          </a:p>
          <a:p>
            <a:r>
              <a:rPr lang="en-US" sz="1100" dirty="0">
                <a:latin typeface="Calibri" panose="020F0502020204030204" pitchFamily="34" charset="0"/>
              </a:rPr>
              <a:t> </a:t>
            </a:r>
          </a:p>
          <a:p>
            <a:r>
              <a:rPr lang="en-US" sz="1100" u="sng" dirty="0">
                <a:solidFill>
                  <a:schemeClr val="bg1"/>
                </a:solidFill>
                <a:latin typeface="Calibri" panose="020F0502020204030204" pitchFamily="34" charset="0"/>
                <a:hlinkClick r:id="rId2"/>
              </a:rPr>
              <a:t>https://be.my.ucla.edu/directlink.aspx?featureID=163</a:t>
            </a:r>
            <a:endParaRPr lang="en-US" sz="1100" dirty="0">
              <a:solidFill>
                <a:schemeClr val="bg1"/>
              </a:solidFill>
              <a:latin typeface="Calibri" panose="020F0502020204030204" pitchFamily="34" charset="0"/>
            </a:endParaRPr>
          </a:p>
          <a:p>
            <a:r>
              <a:rPr lang="en-US" sz="1100" dirty="0">
                <a:latin typeface="Calibri" panose="020F0502020204030204" pitchFamily="34" charset="0"/>
              </a:rPr>
              <a:t> </a:t>
            </a:r>
          </a:p>
          <a:p>
            <a:r>
              <a:rPr lang="en-US" sz="1100" dirty="0">
                <a:latin typeface="Calibri" panose="020F0502020204030204" pitchFamily="34" charset="0"/>
              </a:rPr>
              <a:t>ATTENTION MAC USERS:  The program Preview does not support all of the report features.  Please use Adobe Acrobat Reader to view these reports.</a:t>
            </a:r>
          </a:p>
          <a:p>
            <a:r>
              <a:rPr lang="en-US" sz="1100" dirty="0">
                <a:latin typeface="Calibri" panose="020F0502020204030204" pitchFamily="34" charset="0"/>
              </a:rPr>
              <a:t> </a:t>
            </a:r>
          </a:p>
          <a:p>
            <a:r>
              <a:rPr lang="en-US" sz="1100" dirty="0">
                <a:latin typeface="Calibri" panose="020F0502020204030204" pitchFamily="34" charset="0"/>
              </a:rPr>
              <a:t>For more details about this process, please contact your departmental Evaluation Coordinator or visit our website at:</a:t>
            </a:r>
          </a:p>
          <a:p>
            <a:endParaRPr lang="en-US" sz="1100" dirty="0">
              <a:latin typeface="Calibri" panose="020F0502020204030204" pitchFamily="34" charset="0"/>
            </a:endParaRPr>
          </a:p>
          <a:p>
            <a:r>
              <a:rPr lang="en-US" sz="1100" u="sng" dirty="0">
                <a:latin typeface="Calibri" panose="020F0502020204030204" pitchFamily="34" charset="0"/>
                <a:hlinkClick r:id="rId3"/>
              </a:rPr>
              <a:t>http://www.oid.ucla.edu/assessment/eip</a:t>
            </a:r>
            <a:endParaRPr lang="en-US" sz="1100" dirty="0">
              <a:latin typeface="Calibri" panose="020F0502020204030204" pitchFamily="34" charset="0"/>
            </a:endParaRPr>
          </a:p>
          <a:p>
            <a:r>
              <a:rPr lang="en-US" sz="1100" dirty="0">
                <a:latin typeface="Calibri" panose="020F0502020204030204" pitchFamily="34" charset="0"/>
              </a:rPr>
              <a:t> </a:t>
            </a:r>
          </a:p>
          <a:p>
            <a:r>
              <a:rPr lang="en-US" sz="1100" dirty="0">
                <a:latin typeface="Calibri" panose="020F0502020204030204" pitchFamily="34" charset="0"/>
              </a:rPr>
              <a:t>Thank you!</a:t>
            </a:r>
          </a:p>
          <a:p>
            <a:r>
              <a:rPr lang="en-US" sz="1100" dirty="0">
                <a:latin typeface="Calibri" panose="020F0502020204030204" pitchFamily="34" charset="0"/>
              </a:rPr>
              <a:t>Evaluation of Instruction Program</a:t>
            </a:r>
          </a:p>
          <a:p>
            <a:r>
              <a:rPr lang="en-US" sz="1100" u="sng" dirty="0">
                <a:latin typeface="Calibri" panose="020F0502020204030204" pitchFamily="34" charset="0"/>
                <a:hlinkClick r:id="rId4"/>
              </a:rPr>
              <a:t>eip@oid.ucla.edu</a:t>
            </a:r>
            <a:endParaRPr lang="en-US" sz="1100" dirty="0">
              <a:latin typeface="Calibri" panose="020F0502020204030204" pitchFamily="34" charset="0"/>
            </a:endParaRPr>
          </a:p>
          <a:p>
            <a:r>
              <a:rPr lang="en-US" sz="1100" dirty="0">
                <a:latin typeface="Calibri" panose="020F0502020204030204" pitchFamily="34" charset="0"/>
              </a:rPr>
              <a:t>(310) 825-6939</a:t>
            </a:r>
          </a:p>
          <a:p>
            <a:r>
              <a:rPr lang="en-US" sz="1100" dirty="0">
                <a:latin typeface="Calibri" panose="020F0502020204030204" pitchFamily="34" charset="0"/>
              </a:rPr>
              <a:t> </a:t>
            </a:r>
          </a:p>
          <a:p>
            <a:r>
              <a:rPr lang="en-US" sz="1100" dirty="0">
                <a:latin typeface="Calibri" panose="020F0502020204030204" pitchFamily="34" charset="0"/>
              </a:rPr>
              <a:t>Please note:  If final grades for a class are submitted after the </a:t>
            </a:r>
            <a:r>
              <a:rPr lang="en-US" sz="1100" dirty="0" err="1">
                <a:latin typeface="Calibri" panose="020F0502020204030204" pitchFamily="34" charset="0"/>
              </a:rPr>
              <a:t>Gradebook</a:t>
            </a:r>
            <a:r>
              <a:rPr lang="en-US" sz="1100" dirty="0">
                <a:latin typeface="Calibri" panose="020F0502020204030204" pitchFamily="34" charset="0"/>
              </a:rPr>
              <a:t> due date, the instructor and any associated TAs will need to obtain evaluation reports from the department’s Evaluation Coordinator.</a:t>
            </a:r>
          </a:p>
        </p:txBody>
      </p:sp>
    </p:spTree>
    <p:extLst>
      <p:ext uri="{BB962C8B-B14F-4D97-AF65-F5344CB8AC3E}">
        <p14:creationId xmlns:p14="http://schemas.microsoft.com/office/powerpoint/2010/main" val="1402285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560" y="269384"/>
            <a:ext cx="6137752" cy="861147"/>
          </a:xfrm>
        </p:spPr>
        <p:txBody>
          <a:bodyPr>
            <a:normAutofit/>
          </a:bodyPr>
          <a:lstStyle/>
          <a:p>
            <a:r>
              <a:rPr lang="en-US" dirty="0" err="1" smtClean="0">
                <a:solidFill>
                  <a:srgbClr val="FFFF00"/>
                </a:solidFill>
              </a:rPr>
              <a:t>Myucla</a:t>
            </a:r>
            <a:r>
              <a:rPr lang="en-US" dirty="0" smtClean="0">
                <a:solidFill>
                  <a:srgbClr val="FFFF00"/>
                </a:solidFill>
              </a:rPr>
              <a:t> instructor view</a:t>
            </a:r>
            <a:endParaRPr lang="en-US" dirty="0">
              <a:solidFill>
                <a:srgbClr val="FFFF00"/>
              </a:solidFill>
            </a:endParaRPr>
          </a:p>
        </p:txBody>
      </p:sp>
      <p:pic>
        <p:nvPicPr>
          <p:cNvPr id="6" name="Picture 2" descr="G:\Class Climate Docs\Graphics for Class Climate\Screenshots\new instructor 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438" y="2423193"/>
            <a:ext cx="9533548" cy="3878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9244" y="1056937"/>
            <a:ext cx="6926893" cy="1384995"/>
          </a:xfrm>
          <a:prstGeom prst="rect">
            <a:avLst/>
          </a:prstGeom>
          <a:noFill/>
        </p:spPr>
        <p:txBody>
          <a:bodyPr wrap="square" rtlCol="0">
            <a:spAutoFit/>
          </a:bodyPr>
          <a:lstStyle/>
          <a:p>
            <a:r>
              <a:rPr lang="en-US" sz="2200" b="1" dirty="0">
                <a:solidFill>
                  <a:schemeClr val="accent6">
                    <a:lumMod val="50000"/>
                  </a:schemeClr>
                </a:solidFill>
              </a:rPr>
              <a:t>Instructors may </a:t>
            </a:r>
            <a:r>
              <a:rPr lang="en-US" sz="2200" b="1" dirty="0" smtClean="0">
                <a:solidFill>
                  <a:schemeClr val="accent6">
                    <a:lumMod val="50000"/>
                  </a:schemeClr>
                </a:solidFill>
              </a:rPr>
              <a:t>view </a:t>
            </a:r>
            <a:r>
              <a:rPr lang="en-US" sz="2200" b="1" dirty="0">
                <a:solidFill>
                  <a:schemeClr val="accent6">
                    <a:lumMod val="50000"/>
                  </a:schemeClr>
                </a:solidFill>
              </a:rPr>
              <a:t>the Evaluation of Instruction </a:t>
            </a:r>
            <a:r>
              <a:rPr lang="en-US" sz="2200" b="1" dirty="0" smtClean="0">
                <a:solidFill>
                  <a:schemeClr val="accent6">
                    <a:lumMod val="50000"/>
                  </a:schemeClr>
                </a:solidFill>
              </a:rPr>
              <a:t>Reports by </a:t>
            </a:r>
            <a:r>
              <a:rPr lang="en-US" sz="2200" b="1" dirty="0">
                <a:solidFill>
                  <a:schemeClr val="accent6">
                    <a:lumMod val="50000"/>
                  </a:schemeClr>
                </a:solidFill>
              </a:rPr>
              <a:t>logging into MyUCLA and clicking on the </a:t>
            </a:r>
            <a:r>
              <a:rPr lang="en-US" sz="2200" b="1" u="sng" dirty="0">
                <a:solidFill>
                  <a:schemeClr val="accent6">
                    <a:lumMod val="50000"/>
                  </a:schemeClr>
                </a:solidFill>
              </a:rPr>
              <a:t>Faculty</a:t>
            </a:r>
            <a:r>
              <a:rPr lang="en-US" sz="2200" b="1" dirty="0">
                <a:solidFill>
                  <a:schemeClr val="accent6">
                    <a:lumMod val="50000"/>
                  </a:schemeClr>
                </a:solidFill>
              </a:rPr>
              <a:t> menu then </a:t>
            </a:r>
            <a:r>
              <a:rPr lang="en-US" sz="2200" b="1" u="sng" dirty="0">
                <a:solidFill>
                  <a:schemeClr val="accent6">
                    <a:lumMod val="50000"/>
                  </a:schemeClr>
                </a:solidFill>
              </a:rPr>
              <a:t>Evaluation of Instruction Reports</a:t>
            </a:r>
            <a:r>
              <a:rPr lang="en-US" sz="2200" b="1" dirty="0">
                <a:solidFill>
                  <a:schemeClr val="accent6">
                    <a:lumMod val="50000"/>
                  </a:schemeClr>
                </a:solidFill>
              </a:rPr>
              <a:t>.</a:t>
            </a:r>
          </a:p>
          <a:p>
            <a:endParaRPr lang="en-US" dirty="0"/>
          </a:p>
        </p:txBody>
      </p:sp>
      <p:sp>
        <p:nvSpPr>
          <p:cNvPr id="5" name="Down Arrow 4"/>
          <p:cNvSpPr/>
          <p:nvPr/>
        </p:nvSpPr>
        <p:spPr>
          <a:xfrm>
            <a:off x="9708715" y="2171693"/>
            <a:ext cx="526093" cy="1077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839244" y="4812995"/>
            <a:ext cx="1488715" cy="488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508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560" y="269384"/>
            <a:ext cx="6137752" cy="861147"/>
          </a:xfrm>
        </p:spPr>
        <p:txBody>
          <a:bodyPr>
            <a:normAutofit/>
          </a:bodyPr>
          <a:lstStyle/>
          <a:p>
            <a:r>
              <a:rPr lang="en-US" dirty="0" err="1" smtClean="0">
                <a:solidFill>
                  <a:srgbClr val="FFFF00"/>
                </a:solidFill>
              </a:rPr>
              <a:t>Myucla</a:t>
            </a:r>
            <a:r>
              <a:rPr lang="en-US" dirty="0" smtClean="0">
                <a:solidFill>
                  <a:srgbClr val="FFFF00"/>
                </a:solidFill>
              </a:rPr>
              <a:t> instructor view</a:t>
            </a:r>
            <a:endParaRPr lang="en-US" dirty="0">
              <a:solidFill>
                <a:srgbClr val="FFFF00"/>
              </a:solidFill>
            </a:endParaRPr>
          </a:p>
        </p:txBody>
      </p:sp>
      <p:sp>
        <p:nvSpPr>
          <p:cNvPr id="3" name="TextBox 2"/>
          <p:cNvSpPr txBox="1"/>
          <p:nvPr/>
        </p:nvSpPr>
        <p:spPr>
          <a:xfrm>
            <a:off x="977030" y="1130531"/>
            <a:ext cx="6926893" cy="800219"/>
          </a:xfrm>
          <a:prstGeom prst="rect">
            <a:avLst/>
          </a:prstGeom>
          <a:noFill/>
        </p:spPr>
        <p:txBody>
          <a:bodyPr wrap="square" rtlCol="0">
            <a:spAutoFit/>
          </a:bodyPr>
          <a:lstStyle/>
          <a:p>
            <a:r>
              <a:rPr lang="en-US" sz="2800" b="1" dirty="0" smtClean="0">
                <a:solidFill>
                  <a:schemeClr val="accent6">
                    <a:lumMod val="50000"/>
                  </a:schemeClr>
                </a:solidFill>
              </a:rPr>
              <a:t>While surveys are in progress: </a:t>
            </a:r>
            <a:endParaRPr lang="en-US" sz="2800" b="1" dirty="0">
              <a:solidFill>
                <a:schemeClr val="accent6">
                  <a:lumMod val="50000"/>
                </a:schemeClr>
              </a:solidFill>
            </a:endParaRPr>
          </a:p>
          <a:p>
            <a:endParaRPr lang="en-US" dirty="0"/>
          </a:p>
        </p:txBody>
      </p:sp>
      <p:pic>
        <p:nvPicPr>
          <p:cNvPr id="8" name="Picture 3" descr="G:\Class Climate Docs\Graphics for Class Climate\Screenshots\MyUCLA Instructor Class View with Resp Rat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024" y="1703192"/>
            <a:ext cx="8371213" cy="485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14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560" y="269384"/>
            <a:ext cx="6137752" cy="861147"/>
          </a:xfrm>
        </p:spPr>
        <p:txBody>
          <a:bodyPr>
            <a:normAutofit/>
          </a:bodyPr>
          <a:lstStyle/>
          <a:p>
            <a:r>
              <a:rPr lang="en-US" dirty="0" err="1" smtClean="0">
                <a:solidFill>
                  <a:srgbClr val="FFFF00"/>
                </a:solidFill>
              </a:rPr>
              <a:t>Myucla</a:t>
            </a:r>
            <a:r>
              <a:rPr lang="en-US" dirty="0" smtClean="0">
                <a:solidFill>
                  <a:srgbClr val="FFFF00"/>
                </a:solidFill>
              </a:rPr>
              <a:t> instructor view</a:t>
            </a:r>
            <a:endParaRPr lang="en-US" dirty="0">
              <a:solidFill>
                <a:srgbClr val="FFFF00"/>
              </a:solidFill>
            </a:endParaRPr>
          </a:p>
        </p:txBody>
      </p:sp>
      <p:sp>
        <p:nvSpPr>
          <p:cNvPr id="3" name="TextBox 2"/>
          <p:cNvSpPr txBox="1"/>
          <p:nvPr/>
        </p:nvSpPr>
        <p:spPr>
          <a:xfrm>
            <a:off x="977030" y="1130531"/>
            <a:ext cx="6926893" cy="800219"/>
          </a:xfrm>
          <a:prstGeom prst="rect">
            <a:avLst/>
          </a:prstGeom>
          <a:noFill/>
        </p:spPr>
        <p:txBody>
          <a:bodyPr wrap="square" rtlCol="0">
            <a:spAutoFit/>
          </a:bodyPr>
          <a:lstStyle/>
          <a:p>
            <a:r>
              <a:rPr lang="en-US" sz="2800" b="1" dirty="0" smtClean="0">
                <a:solidFill>
                  <a:schemeClr val="accent6">
                    <a:lumMod val="50000"/>
                  </a:schemeClr>
                </a:solidFill>
              </a:rPr>
              <a:t>When surveys are completed: </a:t>
            </a:r>
            <a:endParaRPr lang="en-US" sz="2800" b="1" dirty="0">
              <a:solidFill>
                <a:schemeClr val="accent6">
                  <a:lumMod val="50000"/>
                </a:schemeClr>
              </a:solidFill>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329" y="1700212"/>
            <a:ext cx="8705319" cy="5023338"/>
          </a:xfrm>
          <a:prstGeom prst="rect">
            <a:avLst/>
          </a:prstGeom>
        </p:spPr>
      </p:pic>
    </p:spTree>
    <p:extLst>
      <p:ext uri="{BB962C8B-B14F-4D97-AF65-F5344CB8AC3E}">
        <p14:creationId xmlns:p14="http://schemas.microsoft.com/office/powerpoint/2010/main" val="1840200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518" y="194228"/>
            <a:ext cx="6001788" cy="861147"/>
          </a:xfrm>
        </p:spPr>
        <p:txBody>
          <a:bodyPr>
            <a:normAutofit/>
          </a:bodyPr>
          <a:lstStyle/>
          <a:p>
            <a:r>
              <a:rPr lang="en-US" dirty="0" smtClean="0">
                <a:solidFill>
                  <a:srgbClr val="FFFF00"/>
                </a:solidFill>
              </a:rPr>
              <a:t>Instructor report example</a:t>
            </a:r>
            <a:endParaRPr lang="en-US"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048" y="896454"/>
            <a:ext cx="7708727" cy="5754779"/>
          </a:xfrm>
          <a:prstGeom prst="rect">
            <a:avLst/>
          </a:prstGeom>
        </p:spPr>
      </p:pic>
    </p:spTree>
    <p:extLst>
      <p:ext uri="{BB962C8B-B14F-4D97-AF65-F5344CB8AC3E}">
        <p14:creationId xmlns:p14="http://schemas.microsoft.com/office/powerpoint/2010/main" val="569121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518" y="194228"/>
            <a:ext cx="6001788" cy="861147"/>
          </a:xfrm>
        </p:spPr>
        <p:txBody>
          <a:bodyPr>
            <a:normAutofit/>
          </a:bodyPr>
          <a:lstStyle/>
          <a:p>
            <a:r>
              <a:rPr lang="en-US" dirty="0" smtClean="0">
                <a:solidFill>
                  <a:srgbClr val="FFFF00"/>
                </a:solidFill>
              </a:rPr>
              <a:t>Instructor report example</a:t>
            </a:r>
            <a:endParaRPr lang="en-US"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992642"/>
            <a:ext cx="7635658" cy="5696257"/>
          </a:xfrm>
          <a:prstGeom prst="rect">
            <a:avLst/>
          </a:prstGeom>
        </p:spPr>
      </p:pic>
    </p:spTree>
    <p:extLst>
      <p:ext uri="{BB962C8B-B14F-4D97-AF65-F5344CB8AC3E}">
        <p14:creationId xmlns:p14="http://schemas.microsoft.com/office/powerpoint/2010/main" val="2090861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892" y="580940"/>
            <a:ext cx="9905998" cy="821975"/>
          </a:xfrm>
        </p:spPr>
        <p:txBody>
          <a:bodyPr/>
          <a:lstStyle/>
          <a:p>
            <a:r>
              <a:rPr lang="en-US" dirty="0" smtClean="0">
                <a:solidFill>
                  <a:srgbClr val="FFFF00"/>
                </a:solidFill>
              </a:rPr>
              <a:t>BRIEF HISTORY II – PAPER EVALUATIONS</a:t>
            </a:r>
            <a:endParaRPr lang="en-US" dirty="0">
              <a:solidFill>
                <a:srgbClr val="FFFF00"/>
              </a:solidFill>
            </a:endParaRPr>
          </a:p>
        </p:txBody>
      </p:sp>
      <p:sp>
        <p:nvSpPr>
          <p:cNvPr id="3" name="Rectangle 2"/>
          <p:cNvSpPr/>
          <p:nvPr/>
        </p:nvSpPr>
        <p:spPr>
          <a:xfrm>
            <a:off x="1778698" y="1678488"/>
            <a:ext cx="8430014" cy="4745915"/>
          </a:xfrm>
          <a:prstGeom prst="rect">
            <a:avLst/>
          </a:prstGeom>
        </p:spPr>
        <p:txBody>
          <a:bodyPr wrap="square">
            <a:spAutoFit/>
          </a:bodyPr>
          <a:lstStyle/>
          <a:p>
            <a:pPr lvl="1">
              <a:lnSpc>
                <a:spcPct val="120000"/>
              </a:lnSpc>
            </a:pPr>
            <a:r>
              <a:rPr lang="en-US" sz="2800" dirty="0" smtClean="0">
                <a:solidFill>
                  <a:schemeClr val="accent4">
                    <a:lumMod val="75000"/>
                  </a:schemeClr>
                </a:solidFill>
              </a:rPr>
              <a:t>-Outdated System</a:t>
            </a:r>
          </a:p>
          <a:p>
            <a:pPr lvl="1">
              <a:lnSpc>
                <a:spcPct val="120000"/>
              </a:lnSpc>
            </a:pPr>
            <a:r>
              <a:rPr lang="en-US" sz="2800" dirty="0" smtClean="0">
                <a:solidFill>
                  <a:schemeClr val="accent4">
                    <a:lumMod val="75000"/>
                  </a:schemeClr>
                </a:solidFill>
              </a:rPr>
              <a:t>	-Took a lot of time to process</a:t>
            </a:r>
          </a:p>
          <a:p>
            <a:pPr lvl="1">
              <a:lnSpc>
                <a:spcPct val="120000"/>
              </a:lnSpc>
            </a:pPr>
            <a:r>
              <a:rPr lang="en-US" sz="2800" dirty="0" smtClean="0">
                <a:solidFill>
                  <a:schemeClr val="accent4">
                    <a:lumMod val="75000"/>
                  </a:schemeClr>
                </a:solidFill>
              </a:rPr>
              <a:t>	-Used a lot of paper</a:t>
            </a:r>
          </a:p>
          <a:p>
            <a:pPr lvl="1">
              <a:lnSpc>
                <a:spcPct val="120000"/>
              </a:lnSpc>
            </a:pPr>
            <a:endParaRPr lang="en-US" sz="2800" dirty="0" smtClean="0"/>
          </a:p>
          <a:p>
            <a:pPr lvl="1">
              <a:lnSpc>
                <a:spcPct val="120000"/>
              </a:lnSpc>
            </a:pPr>
            <a:r>
              <a:rPr lang="en-US" sz="2800" dirty="0" smtClean="0">
                <a:solidFill>
                  <a:schemeClr val="tx2">
                    <a:lumMod val="75000"/>
                  </a:schemeClr>
                </a:solidFill>
              </a:rPr>
              <a:t>-Transition to ONLINE EVALUATIONS</a:t>
            </a:r>
          </a:p>
          <a:p>
            <a:pPr lvl="1">
              <a:lnSpc>
                <a:spcPct val="120000"/>
              </a:lnSpc>
            </a:pPr>
            <a:r>
              <a:rPr lang="en-US" sz="2800" dirty="0" smtClean="0">
                <a:solidFill>
                  <a:schemeClr val="tx2">
                    <a:lumMod val="75000"/>
                  </a:schemeClr>
                </a:solidFill>
              </a:rPr>
              <a:t>	-Began in Fall 2010</a:t>
            </a:r>
          </a:p>
          <a:p>
            <a:pPr lvl="1">
              <a:lnSpc>
                <a:spcPct val="120000"/>
              </a:lnSpc>
            </a:pPr>
            <a:r>
              <a:rPr lang="en-US" sz="2800" dirty="0">
                <a:solidFill>
                  <a:schemeClr val="tx2">
                    <a:lumMod val="75000"/>
                  </a:schemeClr>
                </a:solidFill>
              </a:rPr>
              <a:t>	</a:t>
            </a:r>
            <a:r>
              <a:rPr lang="en-US" sz="2800" dirty="0" smtClean="0">
                <a:solidFill>
                  <a:schemeClr val="tx2">
                    <a:lumMod val="75000"/>
                  </a:schemeClr>
                </a:solidFill>
              </a:rPr>
              <a:t>-Fully migrated all departments by Fall 2016</a:t>
            </a:r>
            <a:endParaRPr lang="en-US" sz="2800" dirty="0">
              <a:solidFill>
                <a:schemeClr val="tx2">
                  <a:lumMod val="75000"/>
                </a:schemeClr>
              </a:solidFill>
            </a:endParaRPr>
          </a:p>
          <a:p>
            <a:pPr lvl="1">
              <a:lnSpc>
                <a:spcPct val="120000"/>
              </a:lnSpc>
            </a:pPr>
            <a:r>
              <a:rPr lang="en-US" sz="2800" dirty="0">
                <a:solidFill>
                  <a:schemeClr val="tx2">
                    <a:lumMod val="75000"/>
                  </a:schemeClr>
                </a:solidFill>
              </a:rPr>
              <a:t>	</a:t>
            </a:r>
            <a:r>
              <a:rPr lang="en-US" sz="2800" dirty="0" smtClean="0">
                <a:solidFill>
                  <a:schemeClr val="tx2">
                    <a:lumMod val="75000"/>
                  </a:schemeClr>
                </a:solidFill>
              </a:rPr>
              <a:t>-Digitized the long-used Instructor and TA 		  		 paper forms</a:t>
            </a:r>
          </a:p>
        </p:txBody>
      </p:sp>
    </p:spTree>
    <p:extLst>
      <p:ext uri="{BB962C8B-B14F-4D97-AF65-F5344CB8AC3E}">
        <p14:creationId xmlns:p14="http://schemas.microsoft.com/office/powerpoint/2010/main" val="430304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518" y="194228"/>
            <a:ext cx="6001788" cy="861147"/>
          </a:xfrm>
        </p:spPr>
        <p:txBody>
          <a:bodyPr>
            <a:normAutofit/>
          </a:bodyPr>
          <a:lstStyle/>
          <a:p>
            <a:r>
              <a:rPr lang="en-US" dirty="0" smtClean="0">
                <a:solidFill>
                  <a:srgbClr val="FFFF00"/>
                </a:solidFill>
              </a:rPr>
              <a:t>Instructor report example</a:t>
            </a:r>
            <a:endParaRPr lang="en-US" dirty="0">
              <a:solidFill>
                <a:srgbClr val="FFFF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3573" y="917589"/>
            <a:ext cx="8055035" cy="5708088"/>
          </a:xfrm>
          <a:prstGeom prst="rect">
            <a:avLst/>
          </a:prstGeom>
        </p:spPr>
      </p:pic>
    </p:spTree>
    <p:extLst>
      <p:ext uri="{BB962C8B-B14F-4D97-AF65-F5344CB8AC3E}">
        <p14:creationId xmlns:p14="http://schemas.microsoft.com/office/powerpoint/2010/main" val="2250569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518" y="194228"/>
            <a:ext cx="6001788" cy="861147"/>
          </a:xfrm>
        </p:spPr>
        <p:txBody>
          <a:bodyPr>
            <a:normAutofit/>
          </a:bodyPr>
          <a:lstStyle/>
          <a:p>
            <a:r>
              <a:rPr lang="en-US" dirty="0" smtClean="0">
                <a:solidFill>
                  <a:srgbClr val="FFFF00"/>
                </a:solidFill>
              </a:rPr>
              <a:t>Instructor report example</a:t>
            </a:r>
            <a:endParaRPr lang="en-US"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176" y="906339"/>
            <a:ext cx="7308472" cy="5764854"/>
          </a:xfrm>
          <a:prstGeom prst="rect">
            <a:avLst/>
          </a:prstGeom>
        </p:spPr>
      </p:pic>
    </p:spTree>
    <p:extLst>
      <p:ext uri="{BB962C8B-B14F-4D97-AF65-F5344CB8AC3E}">
        <p14:creationId xmlns:p14="http://schemas.microsoft.com/office/powerpoint/2010/main" val="2646206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518" y="194228"/>
            <a:ext cx="6001788" cy="861147"/>
          </a:xfrm>
        </p:spPr>
        <p:txBody>
          <a:bodyPr>
            <a:normAutofit/>
          </a:bodyPr>
          <a:lstStyle/>
          <a:p>
            <a:r>
              <a:rPr lang="en-US" dirty="0" smtClean="0">
                <a:solidFill>
                  <a:srgbClr val="FFFF00"/>
                </a:solidFill>
              </a:rPr>
              <a:t>Instructor report example</a:t>
            </a:r>
            <a:endParaRPr lang="en-US"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176" y="906339"/>
            <a:ext cx="7308472" cy="5764854"/>
          </a:xfrm>
          <a:prstGeom prst="rect">
            <a:avLst/>
          </a:prstGeom>
        </p:spPr>
      </p:pic>
    </p:spTree>
    <p:extLst>
      <p:ext uri="{BB962C8B-B14F-4D97-AF65-F5344CB8AC3E}">
        <p14:creationId xmlns:p14="http://schemas.microsoft.com/office/powerpoint/2010/main" val="2062494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5685" y="206754"/>
            <a:ext cx="7044408" cy="861147"/>
          </a:xfrm>
        </p:spPr>
        <p:txBody>
          <a:bodyPr>
            <a:normAutofit/>
          </a:bodyPr>
          <a:lstStyle/>
          <a:p>
            <a:r>
              <a:rPr lang="en-US" dirty="0" smtClean="0">
                <a:solidFill>
                  <a:srgbClr val="FFFF00"/>
                </a:solidFill>
              </a:rPr>
              <a:t>Data belongs to Departments</a:t>
            </a:r>
            <a:endParaRPr lang="en-US" dirty="0">
              <a:solidFill>
                <a:srgbClr val="FFFF00"/>
              </a:solidFill>
            </a:endParaRPr>
          </a:p>
        </p:txBody>
      </p:sp>
      <p:sp>
        <p:nvSpPr>
          <p:cNvPr id="3" name="TextBox 2"/>
          <p:cNvSpPr txBox="1"/>
          <p:nvPr/>
        </p:nvSpPr>
        <p:spPr>
          <a:xfrm>
            <a:off x="1431839" y="1753644"/>
            <a:ext cx="9215284" cy="3539430"/>
          </a:xfrm>
          <a:prstGeom prst="rect">
            <a:avLst/>
          </a:prstGeom>
          <a:noFill/>
        </p:spPr>
        <p:txBody>
          <a:bodyPr wrap="square" rtlCol="0">
            <a:spAutoFit/>
          </a:bodyPr>
          <a:lstStyle/>
          <a:p>
            <a:pPr marL="342900" indent="-342900">
              <a:buFontTx/>
              <a:buChar char="-"/>
            </a:pPr>
            <a:r>
              <a:rPr lang="en-US" sz="2800" dirty="0" smtClean="0">
                <a:solidFill>
                  <a:schemeClr val="accent2">
                    <a:lumMod val="50000"/>
                  </a:schemeClr>
                </a:solidFill>
              </a:rPr>
              <a:t>Distributed quarterly on Box.com after it is processed</a:t>
            </a:r>
          </a:p>
          <a:p>
            <a:endParaRPr lang="en-US" sz="2800" dirty="0" smtClean="0">
              <a:solidFill>
                <a:schemeClr val="accent2">
                  <a:lumMod val="50000"/>
                </a:schemeClr>
              </a:solidFill>
            </a:endParaRPr>
          </a:p>
          <a:p>
            <a:pPr marL="342900" indent="-342900">
              <a:buFontTx/>
              <a:buChar char="-"/>
            </a:pPr>
            <a:r>
              <a:rPr lang="en-US" sz="2800" dirty="0">
                <a:solidFill>
                  <a:schemeClr val="accent4">
                    <a:lumMod val="75000"/>
                  </a:schemeClr>
                </a:solidFill>
              </a:rPr>
              <a:t>Our office shares access of Department’s Evaluation Data with Evaluation Coordinators </a:t>
            </a:r>
          </a:p>
          <a:p>
            <a:pPr marL="342900" indent="-342900">
              <a:buFontTx/>
              <a:buChar char="-"/>
            </a:pPr>
            <a:endParaRPr lang="en-US" sz="2800" dirty="0" smtClean="0"/>
          </a:p>
          <a:p>
            <a:pPr marL="342900" indent="-342900">
              <a:buFontTx/>
              <a:buChar char="-"/>
            </a:pPr>
            <a:r>
              <a:rPr lang="en-US" sz="2800" dirty="0" smtClean="0">
                <a:solidFill>
                  <a:schemeClr val="tx2">
                    <a:lumMod val="75000"/>
                  </a:schemeClr>
                </a:solidFill>
              </a:rPr>
              <a:t>Cross Listed Courses</a:t>
            </a:r>
            <a:br>
              <a:rPr lang="en-US" sz="2800" dirty="0" smtClean="0">
                <a:solidFill>
                  <a:schemeClr val="tx2">
                    <a:lumMod val="75000"/>
                  </a:schemeClr>
                </a:solidFill>
              </a:rPr>
            </a:br>
            <a:r>
              <a:rPr lang="en-US" sz="2800" dirty="0" smtClean="0">
                <a:solidFill>
                  <a:schemeClr val="tx2">
                    <a:lumMod val="75000"/>
                  </a:schemeClr>
                </a:solidFill>
              </a:rPr>
              <a:t>	-Evaluation Coordinators must communicate to share data</a:t>
            </a:r>
          </a:p>
          <a:p>
            <a:pPr marL="342900" indent="-342900">
              <a:buFontTx/>
              <a:buChar char="-"/>
            </a:pPr>
            <a:endParaRPr lang="en-US" sz="2800" dirty="0">
              <a:solidFill>
                <a:schemeClr val="tx2">
                  <a:lumMod val="75000"/>
                </a:schemeClr>
              </a:solidFill>
            </a:endParaRPr>
          </a:p>
        </p:txBody>
      </p:sp>
    </p:spTree>
    <p:extLst>
      <p:ext uri="{BB962C8B-B14F-4D97-AF65-F5344CB8AC3E}">
        <p14:creationId xmlns:p14="http://schemas.microsoft.com/office/powerpoint/2010/main" val="327947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551" y="194228"/>
            <a:ext cx="8906005" cy="861147"/>
          </a:xfrm>
        </p:spPr>
        <p:txBody>
          <a:bodyPr>
            <a:normAutofit/>
          </a:bodyPr>
          <a:lstStyle/>
          <a:p>
            <a:r>
              <a:rPr lang="en-US" dirty="0" smtClean="0">
                <a:solidFill>
                  <a:srgbClr val="FFFF00"/>
                </a:solidFill>
              </a:rPr>
              <a:t>Giving Data to Departments – box.com</a:t>
            </a:r>
            <a:endParaRPr lang="en-US"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372" y="1055375"/>
            <a:ext cx="9026047" cy="4799654"/>
          </a:xfrm>
          <a:prstGeom prst="rect">
            <a:avLst/>
          </a:prstGeom>
        </p:spPr>
      </p:pic>
      <p:sp>
        <p:nvSpPr>
          <p:cNvPr id="3" name="Right Arrow 2"/>
          <p:cNvSpPr/>
          <p:nvPr/>
        </p:nvSpPr>
        <p:spPr>
          <a:xfrm>
            <a:off x="1609594" y="2996128"/>
            <a:ext cx="1395608" cy="37379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6" name="Right Arrow 5"/>
          <p:cNvSpPr/>
          <p:nvPr/>
        </p:nvSpPr>
        <p:spPr>
          <a:xfrm>
            <a:off x="1609594" y="3602066"/>
            <a:ext cx="1395608" cy="373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609594" y="4238964"/>
            <a:ext cx="1395608" cy="373799"/>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609594" y="4765163"/>
            <a:ext cx="1395608" cy="373799"/>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438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531" y="194228"/>
            <a:ext cx="7578246" cy="861147"/>
          </a:xfrm>
        </p:spPr>
        <p:txBody>
          <a:bodyPr>
            <a:normAutofit/>
          </a:bodyPr>
          <a:lstStyle/>
          <a:p>
            <a:r>
              <a:rPr lang="en-US" dirty="0" smtClean="0">
                <a:solidFill>
                  <a:srgbClr val="FFFF00"/>
                </a:solidFill>
              </a:rPr>
              <a:t>1) Data files – raw data collected</a:t>
            </a:r>
            <a:endParaRPr lang="en-US" dirty="0">
              <a:solidFill>
                <a:srgbClr val="FFFF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094" y="1367956"/>
            <a:ext cx="10317753" cy="4318860"/>
          </a:xfrm>
          <a:prstGeom prst="rect">
            <a:avLst/>
          </a:prstGeom>
        </p:spPr>
      </p:pic>
    </p:spTree>
    <p:extLst>
      <p:ext uri="{BB962C8B-B14F-4D97-AF65-F5344CB8AC3E}">
        <p14:creationId xmlns:p14="http://schemas.microsoft.com/office/powerpoint/2010/main" val="10846915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698" y="256859"/>
            <a:ext cx="8016656" cy="861147"/>
          </a:xfrm>
        </p:spPr>
        <p:txBody>
          <a:bodyPr>
            <a:normAutofit/>
          </a:bodyPr>
          <a:lstStyle/>
          <a:p>
            <a:r>
              <a:rPr lang="en-US" dirty="0" smtClean="0">
                <a:solidFill>
                  <a:srgbClr val="FFFF00"/>
                </a:solidFill>
              </a:rPr>
              <a:t>2) Department summaries – by form</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698" y="1021765"/>
            <a:ext cx="8010474" cy="5645214"/>
          </a:xfrm>
          <a:prstGeom prst="rect">
            <a:avLst/>
          </a:prstGeom>
        </p:spPr>
      </p:pic>
    </p:spTree>
    <p:extLst>
      <p:ext uri="{BB962C8B-B14F-4D97-AF65-F5344CB8AC3E}">
        <p14:creationId xmlns:p14="http://schemas.microsoft.com/office/powerpoint/2010/main" val="3640399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698" y="256859"/>
            <a:ext cx="6876788" cy="861147"/>
          </a:xfrm>
        </p:spPr>
        <p:txBody>
          <a:bodyPr>
            <a:normAutofit/>
          </a:bodyPr>
          <a:lstStyle/>
          <a:p>
            <a:r>
              <a:rPr lang="en-US" dirty="0">
                <a:solidFill>
                  <a:srgbClr val="FFFF00"/>
                </a:solidFill>
              </a:rPr>
              <a:t>3</a:t>
            </a:r>
            <a:r>
              <a:rPr lang="en-US" dirty="0" smtClean="0">
                <a:solidFill>
                  <a:srgbClr val="FFFF00"/>
                </a:solidFill>
              </a:rPr>
              <a:t>) Instructor summaries – All</a:t>
            </a:r>
            <a:endParaRPr lang="en-US"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520" y="1327759"/>
            <a:ext cx="9314169" cy="4947781"/>
          </a:xfrm>
          <a:prstGeom prst="rect">
            <a:avLst/>
          </a:prstGeom>
        </p:spPr>
      </p:pic>
      <p:sp>
        <p:nvSpPr>
          <p:cNvPr id="5" name="Rectangle 4"/>
          <p:cNvSpPr/>
          <p:nvPr/>
        </p:nvSpPr>
        <p:spPr>
          <a:xfrm>
            <a:off x="3043825" y="2567836"/>
            <a:ext cx="1991638" cy="2254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3012510" y="3222321"/>
            <a:ext cx="1991638" cy="2254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3041737" y="3816264"/>
            <a:ext cx="1991638" cy="2254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043825" y="4424820"/>
            <a:ext cx="1991638" cy="2254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3043825" y="5079305"/>
            <a:ext cx="1803748" cy="2630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3043825" y="5761973"/>
            <a:ext cx="1803748" cy="1878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792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545" y="256859"/>
            <a:ext cx="9857983" cy="861147"/>
          </a:xfrm>
        </p:spPr>
        <p:txBody>
          <a:bodyPr>
            <a:normAutofit fontScale="90000"/>
          </a:bodyPr>
          <a:lstStyle/>
          <a:p>
            <a:r>
              <a:rPr lang="en-US" dirty="0" smtClean="0">
                <a:solidFill>
                  <a:srgbClr val="FFFF00"/>
                </a:solidFill>
              </a:rPr>
              <a:t>4) Rundown reports – by course/by instructor</a:t>
            </a:r>
            <a:endParaRPr lang="en-US" dirty="0">
              <a:solidFill>
                <a:srgbClr val="FFFF00"/>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7759" y="1014393"/>
            <a:ext cx="9607463" cy="5668001"/>
          </a:xfrm>
          <a:prstGeom prst="rect">
            <a:avLst/>
          </a:prstGeom>
        </p:spPr>
      </p:pic>
    </p:spTree>
    <p:extLst>
      <p:ext uri="{BB962C8B-B14F-4D97-AF65-F5344CB8AC3E}">
        <p14:creationId xmlns:p14="http://schemas.microsoft.com/office/powerpoint/2010/main" val="3234057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545" y="256859"/>
            <a:ext cx="9857983" cy="861147"/>
          </a:xfrm>
        </p:spPr>
        <p:txBody>
          <a:bodyPr>
            <a:normAutofit fontScale="90000"/>
          </a:bodyPr>
          <a:lstStyle/>
          <a:p>
            <a:r>
              <a:rPr lang="en-US" dirty="0" smtClean="0">
                <a:solidFill>
                  <a:srgbClr val="FFFF00"/>
                </a:solidFill>
              </a:rPr>
              <a:t>4) Rundown reports – by course/by instructor</a:t>
            </a:r>
            <a:endParaRPr lang="en-US"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644" y="1012135"/>
            <a:ext cx="8981162" cy="5615212"/>
          </a:xfrm>
          <a:prstGeom prst="rect">
            <a:avLst/>
          </a:prstGeom>
        </p:spPr>
      </p:pic>
    </p:spTree>
    <p:extLst>
      <p:ext uri="{BB962C8B-B14F-4D97-AF65-F5344CB8AC3E}">
        <p14:creationId xmlns:p14="http://schemas.microsoft.com/office/powerpoint/2010/main" val="416903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558" y="364809"/>
            <a:ext cx="6831632" cy="821975"/>
          </a:xfrm>
        </p:spPr>
        <p:txBody>
          <a:bodyPr/>
          <a:lstStyle/>
          <a:p>
            <a:r>
              <a:rPr lang="en-US" dirty="0" smtClean="0">
                <a:solidFill>
                  <a:srgbClr val="FFFF00"/>
                </a:solidFill>
              </a:rPr>
              <a:t>Benefits of online EVALUATIONS</a:t>
            </a:r>
            <a:endParaRPr lang="en-US" dirty="0">
              <a:solidFill>
                <a:srgbClr val="FFFF00"/>
              </a:solidFill>
            </a:endParaRPr>
          </a:p>
        </p:txBody>
      </p:sp>
      <p:sp>
        <p:nvSpPr>
          <p:cNvPr id="3" name="Rectangle 2"/>
          <p:cNvSpPr/>
          <p:nvPr/>
        </p:nvSpPr>
        <p:spPr>
          <a:xfrm>
            <a:off x="1853512" y="1520546"/>
            <a:ext cx="8430014" cy="4745915"/>
          </a:xfrm>
          <a:prstGeom prst="rect">
            <a:avLst/>
          </a:prstGeom>
        </p:spPr>
        <p:txBody>
          <a:bodyPr wrap="square">
            <a:spAutoFit/>
          </a:bodyPr>
          <a:lstStyle/>
          <a:p>
            <a:pPr lvl="1">
              <a:lnSpc>
                <a:spcPct val="120000"/>
              </a:lnSpc>
            </a:pPr>
            <a:r>
              <a:rPr lang="en-US" sz="2800" dirty="0" smtClean="0">
                <a:solidFill>
                  <a:schemeClr val="accent4">
                    <a:lumMod val="75000"/>
                  </a:schemeClr>
                </a:solidFill>
              </a:rPr>
              <a:t>-FOR STUDENTS:</a:t>
            </a:r>
          </a:p>
          <a:p>
            <a:pPr lvl="1">
              <a:lnSpc>
                <a:spcPct val="120000"/>
              </a:lnSpc>
            </a:pPr>
            <a:r>
              <a:rPr lang="en-US" sz="2800" dirty="0" smtClean="0">
                <a:solidFill>
                  <a:schemeClr val="accent4">
                    <a:lumMod val="75000"/>
                  </a:schemeClr>
                </a:solidFill>
              </a:rPr>
              <a:t>	-Fill out on phones, laptops, tablets, and computers</a:t>
            </a:r>
          </a:p>
          <a:p>
            <a:pPr lvl="1">
              <a:lnSpc>
                <a:spcPct val="120000"/>
              </a:lnSpc>
            </a:pPr>
            <a:r>
              <a:rPr lang="en-US" sz="2800" dirty="0" smtClean="0">
                <a:solidFill>
                  <a:schemeClr val="accent4">
                    <a:lumMod val="75000"/>
                  </a:schemeClr>
                </a:solidFill>
              </a:rPr>
              <a:t>	-11 days to complete them</a:t>
            </a:r>
          </a:p>
          <a:p>
            <a:pPr lvl="1">
              <a:lnSpc>
                <a:spcPct val="120000"/>
              </a:lnSpc>
            </a:pPr>
            <a:r>
              <a:rPr lang="en-US" sz="2800" dirty="0" smtClean="0">
                <a:solidFill>
                  <a:schemeClr val="accent4">
                    <a:lumMod val="75000"/>
                  </a:schemeClr>
                </a:solidFill>
              </a:rPr>
              <a:t>	-Confidential and Anonymous</a:t>
            </a:r>
          </a:p>
          <a:p>
            <a:pPr lvl="1">
              <a:lnSpc>
                <a:spcPct val="120000"/>
              </a:lnSpc>
            </a:pPr>
            <a:endParaRPr lang="en-US" sz="2800" dirty="0" smtClean="0"/>
          </a:p>
          <a:p>
            <a:pPr lvl="1">
              <a:lnSpc>
                <a:spcPct val="120000"/>
              </a:lnSpc>
            </a:pPr>
            <a:r>
              <a:rPr lang="en-US" sz="2800" dirty="0" smtClean="0">
                <a:solidFill>
                  <a:schemeClr val="tx2">
                    <a:lumMod val="75000"/>
                  </a:schemeClr>
                </a:solidFill>
              </a:rPr>
              <a:t>-FOR INSTRUCTORS</a:t>
            </a:r>
          </a:p>
          <a:p>
            <a:pPr lvl="1">
              <a:lnSpc>
                <a:spcPct val="120000"/>
              </a:lnSpc>
            </a:pPr>
            <a:r>
              <a:rPr lang="en-US" sz="2800" dirty="0" smtClean="0">
                <a:solidFill>
                  <a:schemeClr val="tx2">
                    <a:lumMod val="75000"/>
                  </a:schemeClr>
                </a:solidFill>
              </a:rPr>
              <a:t>	-Faster report availability</a:t>
            </a:r>
          </a:p>
          <a:p>
            <a:pPr lvl="1">
              <a:lnSpc>
                <a:spcPct val="120000"/>
              </a:lnSpc>
            </a:pPr>
            <a:r>
              <a:rPr lang="en-US" sz="2800" dirty="0">
                <a:solidFill>
                  <a:schemeClr val="tx2">
                    <a:lumMod val="75000"/>
                  </a:schemeClr>
                </a:solidFill>
              </a:rPr>
              <a:t>	</a:t>
            </a:r>
            <a:r>
              <a:rPr lang="en-US" sz="2800" dirty="0" smtClean="0">
                <a:solidFill>
                  <a:schemeClr val="tx2">
                    <a:lumMod val="75000"/>
                  </a:schemeClr>
                </a:solidFill>
              </a:rPr>
              <a:t>-Monitoring while in progress</a:t>
            </a:r>
            <a:endParaRPr lang="en-US" sz="2800" dirty="0">
              <a:solidFill>
                <a:schemeClr val="tx2">
                  <a:lumMod val="75000"/>
                </a:schemeClr>
              </a:solidFill>
            </a:endParaRPr>
          </a:p>
          <a:p>
            <a:pPr lvl="1">
              <a:lnSpc>
                <a:spcPct val="120000"/>
              </a:lnSpc>
            </a:pPr>
            <a:r>
              <a:rPr lang="en-US" sz="2800" dirty="0">
                <a:solidFill>
                  <a:schemeClr val="tx2">
                    <a:lumMod val="75000"/>
                  </a:schemeClr>
                </a:solidFill>
              </a:rPr>
              <a:t>	</a:t>
            </a:r>
            <a:r>
              <a:rPr lang="en-US" sz="2800" dirty="0" smtClean="0">
                <a:solidFill>
                  <a:schemeClr val="tx2">
                    <a:lumMod val="75000"/>
                  </a:schemeClr>
                </a:solidFill>
              </a:rPr>
              <a:t>-Form customization </a:t>
            </a:r>
            <a:r>
              <a:rPr lang="en-US" sz="2800" dirty="0">
                <a:solidFill>
                  <a:schemeClr val="tx2">
                    <a:lumMod val="75000"/>
                  </a:schemeClr>
                </a:solidFill>
              </a:rPr>
              <a:t>a</a:t>
            </a:r>
            <a:r>
              <a:rPr lang="en-US" sz="2800" dirty="0" smtClean="0">
                <a:solidFill>
                  <a:schemeClr val="tx2">
                    <a:lumMod val="75000"/>
                  </a:schemeClr>
                </a:solidFill>
              </a:rPr>
              <a:t>vailable</a:t>
            </a:r>
          </a:p>
        </p:txBody>
      </p:sp>
    </p:spTree>
    <p:extLst>
      <p:ext uri="{BB962C8B-B14F-4D97-AF65-F5344CB8AC3E}">
        <p14:creationId xmlns:p14="http://schemas.microsoft.com/office/powerpoint/2010/main" val="1866002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395" y="150988"/>
            <a:ext cx="5611660" cy="861147"/>
          </a:xfrm>
        </p:spPr>
        <p:txBody>
          <a:bodyPr>
            <a:normAutofit/>
          </a:bodyPr>
          <a:lstStyle/>
          <a:p>
            <a:r>
              <a:rPr lang="en-US" dirty="0" smtClean="0">
                <a:solidFill>
                  <a:srgbClr val="FFFF00"/>
                </a:solidFill>
              </a:rPr>
              <a:t>Summer courses at </a:t>
            </a:r>
            <a:r>
              <a:rPr lang="en-US" dirty="0" err="1" smtClean="0">
                <a:solidFill>
                  <a:srgbClr val="FFFF00"/>
                </a:solidFill>
              </a:rPr>
              <a:t>ucla</a:t>
            </a:r>
            <a:endParaRPr lang="en-US" dirty="0">
              <a:solidFill>
                <a:srgbClr val="FFFF00"/>
              </a:solidFill>
            </a:endParaRPr>
          </a:p>
        </p:txBody>
      </p:sp>
      <p:sp>
        <p:nvSpPr>
          <p:cNvPr id="5" name="TextBox 4"/>
          <p:cNvSpPr txBox="1"/>
          <p:nvPr/>
        </p:nvSpPr>
        <p:spPr>
          <a:xfrm>
            <a:off x="3987541" y="1498948"/>
            <a:ext cx="4191000" cy="2523768"/>
          </a:xfrm>
          <a:prstGeom prst="rect">
            <a:avLst/>
          </a:prstGeom>
          <a:noFill/>
        </p:spPr>
        <p:txBody>
          <a:bodyPr wrap="square" rtlCol="0">
            <a:spAutoFit/>
          </a:bodyPr>
          <a:lstStyle/>
          <a:p>
            <a:pPr marL="342900" indent="-342900">
              <a:buFont typeface="Wingdings" panose="05000000000000000000" pitchFamily="2" charset="2"/>
              <a:buChar char="§"/>
            </a:pPr>
            <a:r>
              <a:rPr lang="en-US" sz="2800" b="1" dirty="0">
                <a:latin typeface="+mn-lt"/>
                <a:cs typeface="+mn-cs"/>
              </a:rPr>
              <a:t>Session A – </a:t>
            </a:r>
            <a:r>
              <a:rPr lang="en-US" sz="2800" b="1" dirty="0">
                <a:solidFill>
                  <a:schemeClr val="accent4"/>
                </a:solidFill>
                <a:latin typeface="+mn-lt"/>
                <a:cs typeface="+mn-cs"/>
              </a:rPr>
              <a:t>6 Weeks</a:t>
            </a:r>
          </a:p>
          <a:p>
            <a:pPr marL="342900" indent="-342900">
              <a:buFont typeface="Wingdings" panose="05000000000000000000" pitchFamily="2" charset="2"/>
              <a:buChar char="§"/>
            </a:pPr>
            <a:r>
              <a:rPr lang="en-US" sz="2800" b="1" dirty="0">
                <a:latin typeface="+mn-lt"/>
                <a:cs typeface="+mn-cs"/>
              </a:rPr>
              <a:t>Session A – </a:t>
            </a:r>
            <a:r>
              <a:rPr lang="en-US" sz="2800" b="1" dirty="0">
                <a:solidFill>
                  <a:schemeClr val="accent5">
                    <a:lumMod val="75000"/>
                  </a:schemeClr>
                </a:solidFill>
                <a:latin typeface="+mn-lt"/>
                <a:cs typeface="+mn-cs"/>
              </a:rPr>
              <a:t>8 Weeks</a:t>
            </a:r>
          </a:p>
          <a:p>
            <a:pPr marL="342900" indent="-342900">
              <a:buFont typeface="Wingdings" panose="05000000000000000000" pitchFamily="2" charset="2"/>
              <a:buChar char="§"/>
            </a:pPr>
            <a:r>
              <a:rPr lang="en-US" sz="2800" b="1" dirty="0">
                <a:latin typeface="+mn-lt"/>
                <a:cs typeface="+mn-cs"/>
              </a:rPr>
              <a:t>Session A – </a:t>
            </a:r>
            <a:r>
              <a:rPr lang="en-US" sz="2800" b="1" dirty="0">
                <a:solidFill>
                  <a:schemeClr val="accent6">
                    <a:lumMod val="50000"/>
                  </a:schemeClr>
                </a:solidFill>
                <a:latin typeface="+mn-lt"/>
                <a:cs typeface="+mn-cs"/>
              </a:rPr>
              <a:t>9 Weeks</a:t>
            </a:r>
          </a:p>
          <a:p>
            <a:pPr marL="342900" indent="-342900">
              <a:buFont typeface="Wingdings" panose="05000000000000000000" pitchFamily="2" charset="2"/>
              <a:buChar char="§"/>
            </a:pPr>
            <a:r>
              <a:rPr lang="en-US" sz="2800" b="1" dirty="0">
                <a:latin typeface="+mn-lt"/>
                <a:cs typeface="+mn-cs"/>
              </a:rPr>
              <a:t>Session A – </a:t>
            </a:r>
            <a:r>
              <a:rPr lang="en-US" sz="2800" b="1" dirty="0">
                <a:solidFill>
                  <a:schemeClr val="accent2">
                    <a:lumMod val="50000"/>
                  </a:schemeClr>
                </a:solidFill>
                <a:latin typeface="+mn-lt"/>
                <a:cs typeface="+mn-cs"/>
              </a:rPr>
              <a:t>10 Weeks</a:t>
            </a:r>
          </a:p>
          <a:p>
            <a:pPr marL="342900" indent="-342900">
              <a:buFont typeface="Wingdings" panose="05000000000000000000" pitchFamily="2" charset="2"/>
              <a:buChar char="§"/>
            </a:pPr>
            <a:r>
              <a:rPr lang="en-US" sz="2800" b="1" dirty="0">
                <a:latin typeface="+mn-lt"/>
                <a:cs typeface="+mn-cs"/>
              </a:rPr>
              <a:t>Session C – </a:t>
            </a:r>
            <a:r>
              <a:rPr lang="en-US" sz="2800" b="1" dirty="0">
                <a:solidFill>
                  <a:schemeClr val="tx2">
                    <a:lumMod val="75000"/>
                  </a:schemeClr>
                </a:solidFill>
                <a:latin typeface="+mn-lt"/>
                <a:cs typeface="+mn-cs"/>
              </a:rPr>
              <a:t>6 Weeks</a:t>
            </a:r>
          </a:p>
          <a:p>
            <a:endParaRPr lang="en-US" dirty="0"/>
          </a:p>
        </p:txBody>
      </p:sp>
      <p:sp>
        <p:nvSpPr>
          <p:cNvPr id="3" name="Rectangle 2"/>
          <p:cNvSpPr/>
          <p:nvPr/>
        </p:nvSpPr>
        <p:spPr>
          <a:xfrm>
            <a:off x="3277211" y="4283994"/>
            <a:ext cx="5934027" cy="1200329"/>
          </a:xfrm>
          <a:prstGeom prst="rect">
            <a:avLst/>
          </a:prstGeom>
        </p:spPr>
        <p:txBody>
          <a:bodyPr wrap="square">
            <a:spAutoFit/>
          </a:bodyPr>
          <a:lstStyle/>
          <a:p>
            <a:pPr algn="ctr"/>
            <a:r>
              <a:rPr lang="en-US" sz="3600" dirty="0"/>
              <a:t>5 mini evaluation periods within Summer Sessions</a:t>
            </a:r>
          </a:p>
        </p:txBody>
      </p:sp>
    </p:spTree>
    <p:extLst>
      <p:ext uri="{BB962C8B-B14F-4D97-AF65-F5344CB8AC3E}">
        <p14:creationId xmlns:p14="http://schemas.microsoft.com/office/powerpoint/2010/main" val="17035704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395" y="150988"/>
            <a:ext cx="5611660" cy="861147"/>
          </a:xfrm>
        </p:spPr>
        <p:txBody>
          <a:bodyPr>
            <a:normAutofit/>
          </a:bodyPr>
          <a:lstStyle/>
          <a:p>
            <a:r>
              <a:rPr lang="en-US" dirty="0" smtClean="0">
                <a:solidFill>
                  <a:srgbClr val="FFFF00"/>
                </a:solidFill>
              </a:rPr>
              <a:t>Summer courses at </a:t>
            </a:r>
            <a:r>
              <a:rPr lang="en-US" dirty="0" err="1" smtClean="0">
                <a:solidFill>
                  <a:srgbClr val="FFFF00"/>
                </a:solidFill>
              </a:rPr>
              <a:t>ucla</a:t>
            </a:r>
            <a:endParaRPr lang="en-US"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534" y="2492680"/>
            <a:ext cx="10826937" cy="3548650"/>
          </a:xfrm>
          <a:prstGeom prst="rect">
            <a:avLst/>
          </a:prstGeom>
        </p:spPr>
      </p:pic>
      <p:sp>
        <p:nvSpPr>
          <p:cNvPr id="7" name="Rectangle 6"/>
          <p:cNvSpPr/>
          <p:nvPr/>
        </p:nvSpPr>
        <p:spPr>
          <a:xfrm>
            <a:off x="1661354" y="1012135"/>
            <a:ext cx="9336498" cy="1200329"/>
          </a:xfrm>
          <a:prstGeom prst="rect">
            <a:avLst/>
          </a:prstGeom>
        </p:spPr>
        <p:txBody>
          <a:bodyPr wrap="square">
            <a:spAutoFit/>
          </a:bodyPr>
          <a:lstStyle/>
          <a:p>
            <a:pPr algn="ctr"/>
            <a:r>
              <a:rPr lang="en-US" sz="3600" dirty="0" smtClean="0"/>
              <a:t>Registration Codes Indicate When in Summer the Evaluations will occur </a:t>
            </a:r>
            <a:endParaRPr lang="en-US" sz="3600" dirty="0"/>
          </a:p>
        </p:txBody>
      </p:sp>
    </p:spTree>
    <p:extLst>
      <p:ext uri="{BB962C8B-B14F-4D97-AF65-F5344CB8AC3E}">
        <p14:creationId xmlns:p14="http://schemas.microsoft.com/office/powerpoint/2010/main" val="1853027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005" y="492869"/>
            <a:ext cx="10876767" cy="861147"/>
          </a:xfrm>
        </p:spPr>
        <p:txBody>
          <a:bodyPr>
            <a:noAutofit/>
          </a:bodyPr>
          <a:lstStyle/>
          <a:p>
            <a:r>
              <a:rPr lang="en-US" dirty="0" smtClean="0">
                <a:solidFill>
                  <a:srgbClr val="FFFF00"/>
                </a:solidFill>
              </a:rPr>
              <a:t>Summer Schedule for Evaluation coordinators</a:t>
            </a:r>
            <a:endParaRPr lang="en-US" dirty="0">
              <a:solidFill>
                <a:srgbClr val="FFFF00"/>
              </a:solidFill>
            </a:endParaRPr>
          </a:p>
        </p:txBody>
      </p:sp>
      <p:sp>
        <p:nvSpPr>
          <p:cNvPr id="7" name="Rectangle 6"/>
          <p:cNvSpPr/>
          <p:nvPr/>
        </p:nvSpPr>
        <p:spPr>
          <a:xfrm>
            <a:off x="1673880" y="1056402"/>
            <a:ext cx="8985769" cy="1077218"/>
          </a:xfrm>
          <a:prstGeom prst="rect">
            <a:avLst/>
          </a:prstGeom>
        </p:spPr>
        <p:txBody>
          <a:bodyPr wrap="square">
            <a:spAutoFit/>
          </a:bodyPr>
          <a:lstStyle/>
          <a:p>
            <a:pPr algn="ctr"/>
            <a:r>
              <a:rPr lang="en-US" sz="3200" dirty="0" smtClean="0"/>
              <a:t>Registration Codes Indicate When in Summer the Evaluations will occur </a:t>
            </a:r>
            <a:endParaRPr lang="en-US" sz="3200" dirty="0"/>
          </a:p>
        </p:txBody>
      </p:sp>
      <p:sp>
        <p:nvSpPr>
          <p:cNvPr id="4" name="Rectangle 3"/>
          <p:cNvSpPr/>
          <p:nvPr/>
        </p:nvSpPr>
        <p:spPr>
          <a:xfrm>
            <a:off x="1791222" y="2212464"/>
            <a:ext cx="8413397" cy="44388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791222" y="2230474"/>
            <a:ext cx="8413397" cy="4332155"/>
          </a:xfrm>
          <a:prstGeom prst="rect">
            <a:avLst/>
          </a:prstGeom>
        </p:spPr>
      </p:pic>
      <p:sp>
        <p:nvSpPr>
          <p:cNvPr id="8" name="Left Arrow 7"/>
          <p:cNvSpPr/>
          <p:nvPr/>
        </p:nvSpPr>
        <p:spPr>
          <a:xfrm>
            <a:off x="10334487" y="2577304"/>
            <a:ext cx="1478071" cy="513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784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801" y="392661"/>
            <a:ext cx="5922940" cy="861147"/>
          </a:xfrm>
        </p:spPr>
        <p:txBody>
          <a:bodyPr>
            <a:noAutofit/>
          </a:bodyPr>
          <a:lstStyle/>
          <a:p>
            <a:r>
              <a:rPr lang="en-US" dirty="0" smtClean="0">
                <a:solidFill>
                  <a:srgbClr val="FFFF00"/>
                </a:solidFill>
              </a:rPr>
              <a:t>The future of evaluations</a:t>
            </a:r>
            <a:endParaRPr lang="en-US" dirty="0">
              <a:solidFill>
                <a:srgbClr val="FFFF00"/>
              </a:solidFill>
            </a:endParaRPr>
          </a:p>
        </p:txBody>
      </p:sp>
      <p:sp>
        <p:nvSpPr>
          <p:cNvPr id="7" name="Rectangle 6"/>
          <p:cNvSpPr/>
          <p:nvPr/>
        </p:nvSpPr>
        <p:spPr>
          <a:xfrm>
            <a:off x="2703722" y="1325635"/>
            <a:ext cx="6707098" cy="5016758"/>
          </a:xfrm>
          <a:prstGeom prst="rect">
            <a:avLst/>
          </a:prstGeom>
        </p:spPr>
        <p:txBody>
          <a:bodyPr wrap="square">
            <a:spAutoFit/>
          </a:bodyPr>
          <a:lstStyle/>
          <a:p>
            <a:r>
              <a:rPr lang="en-US" sz="3200" dirty="0" smtClean="0"/>
              <a:t>Topics Under Consideration:</a:t>
            </a:r>
          </a:p>
          <a:p>
            <a:pPr lvl="1"/>
            <a:r>
              <a:rPr lang="en-US" sz="3200" dirty="0" smtClean="0"/>
              <a:t>-Report </a:t>
            </a:r>
            <a:r>
              <a:rPr lang="en-US" sz="3200" dirty="0"/>
              <a:t>formatting</a:t>
            </a:r>
          </a:p>
          <a:p>
            <a:pPr lvl="1"/>
            <a:r>
              <a:rPr lang="en-US" sz="3200" dirty="0" smtClean="0"/>
              <a:t>-Research </a:t>
            </a:r>
            <a:r>
              <a:rPr lang="en-US" sz="3200" dirty="0"/>
              <a:t>of other </a:t>
            </a:r>
            <a:r>
              <a:rPr lang="en-US" sz="3200" dirty="0" smtClean="0"/>
              <a:t>universities</a:t>
            </a:r>
          </a:p>
          <a:p>
            <a:pPr lvl="1"/>
            <a:r>
              <a:rPr lang="en-US" sz="3200" dirty="0" smtClean="0"/>
              <a:t>-Custom evaluation </a:t>
            </a:r>
            <a:r>
              <a:rPr lang="en-US" sz="3200" dirty="0"/>
              <a:t>q</a:t>
            </a:r>
            <a:r>
              <a:rPr lang="en-US" sz="3200" dirty="0" smtClean="0"/>
              <a:t>uestions</a:t>
            </a:r>
            <a:endParaRPr lang="en-US" sz="3200" dirty="0"/>
          </a:p>
          <a:p>
            <a:pPr lvl="1"/>
            <a:r>
              <a:rPr lang="en-US" sz="3200" dirty="0" smtClean="0"/>
              <a:t>-Sharing </a:t>
            </a:r>
            <a:r>
              <a:rPr lang="en-US" sz="3200" dirty="0"/>
              <a:t>data</a:t>
            </a:r>
          </a:p>
          <a:p>
            <a:pPr lvl="1"/>
            <a:r>
              <a:rPr lang="en-US" sz="3200" dirty="0" smtClean="0"/>
              <a:t>-Options </a:t>
            </a:r>
            <a:r>
              <a:rPr lang="en-US" sz="3200" dirty="0"/>
              <a:t>for students</a:t>
            </a:r>
          </a:p>
          <a:p>
            <a:pPr lvl="1"/>
            <a:r>
              <a:rPr lang="en-US" sz="3200" dirty="0" smtClean="0"/>
              <a:t>-Issues </a:t>
            </a:r>
            <a:r>
              <a:rPr lang="en-US" sz="3200" dirty="0"/>
              <a:t>about editing comments</a:t>
            </a:r>
          </a:p>
          <a:p>
            <a:pPr lvl="1"/>
            <a:r>
              <a:rPr lang="en-US" sz="3200" dirty="0" smtClean="0"/>
              <a:t>-Mid-quarter </a:t>
            </a:r>
            <a:r>
              <a:rPr lang="en-US" sz="3200" dirty="0"/>
              <a:t>assessments</a:t>
            </a:r>
          </a:p>
          <a:p>
            <a:pPr lvl="1"/>
            <a:r>
              <a:rPr lang="en-US" sz="3200" dirty="0" smtClean="0"/>
              <a:t>-Student </a:t>
            </a:r>
            <a:r>
              <a:rPr lang="en-US" sz="3200" dirty="0"/>
              <a:t>focus group </a:t>
            </a:r>
            <a:r>
              <a:rPr lang="en-US" sz="3200" dirty="0" smtClean="0"/>
              <a:t>research</a:t>
            </a:r>
          </a:p>
          <a:p>
            <a:pPr lvl="1"/>
            <a:r>
              <a:rPr lang="en-US" sz="3200" dirty="0" smtClean="0"/>
              <a:t>-Use of Data within departments</a:t>
            </a:r>
            <a:endParaRPr lang="en-US" sz="3200" dirty="0"/>
          </a:p>
        </p:txBody>
      </p:sp>
    </p:spTree>
    <p:extLst>
      <p:ext uri="{BB962C8B-B14F-4D97-AF65-F5344CB8AC3E}">
        <p14:creationId xmlns:p14="http://schemas.microsoft.com/office/powerpoint/2010/main" val="18922615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801" y="392661"/>
            <a:ext cx="5922940" cy="861147"/>
          </a:xfrm>
        </p:spPr>
        <p:txBody>
          <a:bodyPr>
            <a:noAutofit/>
          </a:bodyPr>
          <a:lstStyle/>
          <a:p>
            <a:pPr algn="ctr"/>
            <a:r>
              <a:rPr lang="en-US" dirty="0" smtClean="0">
                <a:solidFill>
                  <a:srgbClr val="FFFF00"/>
                </a:solidFill>
              </a:rPr>
              <a:t>Thank you!!</a:t>
            </a:r>
            <a:endParaRPr lang="en-US" dirty="0">
              <a:solidFill>
                <a:srgbClr val="FFFF00"/>
              </a:solidFill>
            </a:endParaRPr>
          </a:p>
        </p:txBody>
      </p:sp>
      <p:sp>
        <p:nvSpPr>
          <p:cNvPr id="4" name="Rectangle 3"/>
          <p:cNvSpPr/>
          <p:nvPr/>
        </p:nvSpPr>
        <p:spPr>
          <a:xfrm>
            <a:off x="2719084" y="1377863"/>
            <a:ext cx="6676373" cy="830997"/>
          </a:xfrm>
          <a:prstGeom prst="rect">
            <a:avLst/>
          </a:prstGeom>
        </p:spPr>
        <p:txBody>
          <a:bodyPr wrap="square">
            <a:spAutoFit/>
          </a:bodyPr>
          <a:lstStyle/>
          <a:p>
            <a:pPr algn="ctr"/>
            <a:r>
              <a:rPr lang="en-US" sz="2400" kern="0" dirty="0"/>
              <a:t>Please ask questions, and share this information with your department or program.</a:t>
            </a:r>
          </a:p>
        </p:txBody>
      </p:sp>
      <p:pic>
        <p:nvPicPr>
          <p:cNvPr id="6" name="Picture 2" descr="C:\Users\jhoover\AppData\Local\Microsoft\Windows\Temporary Internet Files\Content.IE5\QSDKWT8H\MC90043253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413" y="2478352"/>
            <a:ext cx="2285714" cy="22857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14201" y="5286077"/>
            <a:ext cx="6280736" cy="523220"/>
          </a:xfrm>
          <a:prstGeom prst="rect">
            <a:avLst/>
          </a:prstGeom>
        </p:spPr>
        <p:txBody>
          <a:bodyPr wrap="square">
            <a:spAutoFit/>
          </a:bodyPr>
          <a:lstStyle/>
          <a:p>
            <a:pPr algn="ctr"/>
            <a:r>
              <a:rPr lang="en-US" sz="2800" i="1" dirty="0"/>
              <a:t>Thank you for being part of this process!</a:t>
            </a:r>
          </a:p>
        </p:txBody>
      </p:sp>
    </p:spTree>
    <p:extLst>
      <p:ext uri="{BB962C8B-B14F-4D97-AF65-F5344CB8AC3E}">
        <p14:creationId xmlns:p14="http://schemas.microsoft.com/office/powerpoint/2010/main" val="1161401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574" y="125715"/>
            <a:ext cx="9905998" cy="1905000"/>
          </a:xfrm>
        </p:spPr>
        <p:txBody>
          <a:bodyPr/>
          <a:lstStyle/>
          <a:p>
            <a:pPr algn="ctr"/>
            <a:r>
              <a:rPr lang="en-US" dirty="0" smtClean="0">
                <a:solidFill>
                  <a:srgbClr val="FFFF00"/>
                </a:solidFill>
              </a:rPr>
              <a:t>ONLINE EVALUATIONS AT UCLA</a:t>
            </a:r>
            <a:br>
              <a:rPr lang="en-US" dirty="0" smtClean="0">
                <a:solidFill>
                  <a:srgbClr val="FFFF00"/>
                </a:solidFill>
              </a:rPr>
            </a:br>
            <a:r>
              <a:rPr lang="en-US" dirty="0" smtClean="0">
                <a:solidFill>
                  <a:srgbClr val="FFFF00"/>
                </a:solidFill>
              </a:rPr>
              <a:t> </a:t>
            </a:r>
            <a:r>
              <a:rPr lang="en-US" sz="3200" dirty="0" smtClean="0">
                <a:solidFill>
                  <a:srgbClr val="FFFF00"/>
                </a:solidFill>
              </a:rPr>
              <a:t>A centralized approach</a:t>
            </a:r>
            <a:endParaRPr lang="en-US" sz="3200" dirty="0">
              <a:solidFill>
                <a:srgbClr val="FFFF00"/>
              </a:solidFill>
            </a:endParaRPr>
          </a:p>
        </p:txBody>
      </p:sp>
      <p:sp>
        <p:nvSpPr>
          <p:cNvPr id="3" name="Text Placeholder 2"/>
          <p:cNvSpPr>
            <a:spLocks noGrp="1"/>
          </p:cNvSpPr>
          <p:nvPr>
            <p:ph type="body" idx="1"/>
          </p:nvPr>
        </p:nvSpPr>
        <p:spPr>
          <a:xfrm>
            <a:off x="702999" y="2426524"/>
            <a:ext cx="3196899" cy="685800"/>
          </a:xfrm>
        </p:spPr>
        <p:txBody>
          <a:bodyPr/>
          <a:lstStyle/>
          <a:p>
            <a:pPr algn="ctr"/>
            <a:r>
              <a:rPr lang="en-US" dirty="0" smtClean="0">
                <a:solidFill>
                  <a:schemeClr val="tx2"/>
                </a:solidFill>
              </a:rPr>
              <a:t>  Serving over 125   departments</a:t>
            </a:r>
            <a:endParaRPr lang="en-US" dirty="0">
              <a:solidFill>
                <a:schemeClr val="tx2"/>
              </a:solidFill>
            </a:endParaRPr>
          </a:p>
        </p:txBody>
      </p:sp>
      <p:sp>
        <p:nvSpPr>
          <p:cNvPr id="5" name="Text Placeholder 4"/>
          <p:cNvSpPr>
            <a:spLocks noGrp="1"/>
          </p:cNvSpPr>
          <p:nvPr>
            <p:ph type="body" sz="quarter" idx="3"/>
          </p:nvPr>
        </p:nvSpPr>
        <p:spPr>
          <a:xfrm>
            <a:off x="818181" y="4065163"/>
            <a:ext cx="3184385" cy="1188563"/>
          </a:xfrm>
        </p:spPr>
        <p:txBody>
          <a:bodyPr/>
          <a:lstStyle/>
          <a:p>
            <a:pPr algn="ctr"/>
            <a:r>
              <a:rPr lang="en-US" dirty="0" smtClean="0">
                <a:solidFill>
                  <a:schemeClr val="tx2"/>
                </a:solidFill>
              </a:rPr>
              <a:t>About 8,000  courses evaluated each Quarter</a:t>
            </a:r>
            <a:endParaRPr lang="en-US" dirty="0">
              <a:solidFill>
                <a:schemeClr val="tx2"/>
              </a:solidFill>
            </a:endParaRPr>
          </a:p>
        </p:txBody>
      </p:sp>
      <p:sp>
        <p:nvSpPr>
          <p:cNvPr id="7" name="Text Placeholder 6"/>
          <p:cNvSpPr>
            <a:spLocks noGrp="1"/>
          </p:cNvSpPr>
          <p:nvPr>
            <p:ph type="body" sz="quarter" idx="13"/>
          </p:nvPr>
        </p:nvSpPr>
        <p:spPr>
          <a:xfrm>
            <a:off x="4496928" y="2914650"/>
            <a:ext cx="3194968" cy="1150513"/>
          </a:xfrm>
        </p:spPr>
        <p:txBody>
          <a:bodyPr/>
          <a:lstStyle/>
          <a:p>
            <a:pPr algn="ctr"/>
            <a:r>
              <a:rPr lang="en-US" dirty="0" smtClean="0"/>
              <a:t>Over 120,000 individual Course surveys</a:t>
            </a:r>
            <a:endParaRPr lang="en-US" dirty="0"/>
          </a:p>
        </p:txBody>
      </p:sp>
      <p:sp>
        <p:nvSpPr>
          <p:cNvPr id="10" name="Text Placeholder 6"/>
          <p:cNvSpPr>
            <a:spLocks noGrp="1"/>
          </p:cNvSpPr>
          <p:nvPr>
            <p:ph type="body" sz="quarter" idx="13"/>
          </p:nvPr>
        </p:nvSpPr>
        <p:spPr>
          <a:xfrm>
            <a:off x="4496928" y="5073975"/>
            <a:ext cx="3194968" cy="685800"/>
          </a:xfrm>
        </p:spPr>
        <p:txBody>
          <a:bodyPr/>
          <a:lstStyle/>
          <a:p>
            <a:pPr algn="ctr"/>
            <a:r>
              <a:rPr lang="en-US" dirty="0" smtClean="0"/>
              <a:t>340 Custom Evaluation forms</a:t>
            </a:r>
            <a:endParaRPr lang="en-US" dirty="0"/>
          </a:p>
        </p:txBody>
      </p:sp>
      <p:sp>
        <p:nvSpPr>
          <p:cNvPr id="11" name="Text Placeholder 2"/>
          <p:cNvSpPr>
            <a:spLocks noGrp="1"/>
          </p:cNvSpPr>
          <p:nvPr>
            <p:ph type="body" idx="1"/>
          </p:nvPr>
        </p:nvSpPr>
        <p:spPr>
          <a:xfrm>
            <a:off x="8158073" y="2426524"/>
            <a:ext cx="3196899" cy="685800"/>
          </a:xfrm>
        </p:spPr>
        <p:txBody>
          <a:bodyPr/>
          <a:lstStyle/>
          <a:p>
            <a:pPr algn="ctr"/>
            <a:r>
              <a:rPr lang="en-US" dirty="0" smtClean="0">
                <a:solidFill>
                  <a:schemeClr val="tx2"/>
                </a:solidFill>
              </a:rPr>
              <a:t> Over 1,500,000 Responses</a:t>
            </a:r>
            <a:endParaRPr lang="en-US" dirty="0">
              <a:solidFill>
                <a:schemeClr val="tx2"/>
              </a:solidFill>
            </a:endParaRPr>
          </a:p>
        </p:txBody>
      </p:sp>
      <p:sp>
        <p:nvSpPr>
          <p:cNvPr id="12" name="Text Placeholder 4"/>
          <p:cNvSpPr>
            <a:spLocks noGrp="1"/>
          </p:cNvSpPr>
          <p:nvPr>
            <p:ph type="body" sz="quarter" idx="3"/>
          </p:nvPr>
        </p:nvSpPr>
        <p:spPr>
          <a:xfrm>
            <a:off x="8335885" y="4065163"/>
            <a:ext cx="3184385" cy="1188563"/>
          </a:xfrm>
        </p:spPr>
        <p:txBody>
          <a:bodyPr/>
          <a:lstStyle/>
          <a:p>
            <a:pPr algn="ctr"/>
            <a:r>
              <a:rPr lang="en-US" dirty="0" smtClean="0">
                <a:solidFill>
                  <a:schemeClr val="tx2"/>
                </a:solidFill>
              </a:rPr>
              <a:t>Full time staff: </a:t>
            </a:r>
          </a:p>
          <a:p>
            <a:pPr algn="ctr"/>
            <a:r>
              <a:rPr lang="en-US" dirty="0">
                <a:solidFill>
                  <a:schemeClr val="tx2"/>
                </a:solidFill>
              </a:rPr>
              <a:t>2</a:t>
            </a:r>
            <a:r>
              <a:rPr lang="en-US" dirty="0" smtClean="0">
                <a:solidFill>
                  <a:schemeClr val="tx2"/>
                </a:solidFill>
              </a:rPr>
              <a:t> People</a:t>
            </a:r>
            <a:endParaRPr lang="en-US" dirty="0">
              <a:solidFill>
                <a:schemeClr val="tx2"/>
              </a:solidFill>
            </a:endParaRPr>
          </a:p>
        </p:txBody>
      </p:sp>
    </p:spTree>
    <p:extLst>
      <p:ext uri="{BB962C8B-B14F-4D97-AF65-F5344CB8AC3E}">
        <p14:creationId xmlns:p14="http://schemas.microsoft.com/office/powerpoint/2010/main" val="790622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730" y="413918"/>
            <a:ext cx="7635785" cy="1039207"/>
          </a:xfrm>
        </p:spPr>
        <p:txBody>
          <a:bodyPr/>
          <a:lstStyle/>
          <a:p>
            <a:pPr algn="ctr"/>
            <a:r>
              <a:rPr lang="en-US" dirty="0" smtClean="0">
                <a:solidFill>
                  <a:srgbClr val="FFFF00"/>
                </a:solidFill>
              </a:rPr>
              <a:t>CENTRAL portal- MY UCLA </a:t>
            </a:r>
            <a:endParaRPr lang="en-US" dirty="0">
              <a:solidFill>
                <a:srgbClr val="FFFF00"/>
              </a:solidFill>
            </a:endParaRPr>
          </a:p>
        </p:txBody>
      </p:sp>
      <p:sp>
        <p:nvSpPr>
          <p:cNvPr id="4" name="Text Placeholder 3"/>
          <p:cNvSpPr>
            <a:spLocks noGrp="1"/>
          </p:cNvSpPr>
          <p:nvPr>
            <p:ph type="body" idx="1"/>
          </p:nvPr>
        </p:nvSpPr>
        <p:spPr>
          <a:xfrm>
            <a:off x="915940" y="1891428"/>
            <a:ext cx="2967127" cy="571633"/>
          </a:xfrm>
        </p:spPr>
        <p:txBody>
          <a:bodyPr/>
          <a:lstStyle/>
          <a:p>
            <a:r>
              <a:rPr lang="en-US" sz="2800" u="sng" dirty="0" smtClean="0">
                <a:solidFill>
                  <a:schemeClr val="accent1">
                    <a:lumMod val="40000"/>
                    <a:lumOff val="60000"/>
                  </a:schemeClr>
                </a:solidFill>
              </a:rPr>
              <a:t>Administrators</a:t>
            </a:r>
            <a:endParaRPr lang="en-US" sz="2800" u="sng" dirty="0">
              <a:solidFill>
                <a:schemeClr val="accent1">
                  <a:lumMod val="40000"/>
                  <a:lumOff val="60000"/>
                </a:schemeClr>
              </a:solidFill>
            </a:endParaRPr>
          </a:p>
        </p:txBody>
      </p:sp>
      <p:sp>
        <p:nvSpPr>
          <p:cNvPr id="6" name="Text Placeholder 5"/>
          <p:cNvSpPr>
            <a:spLocks noGrp="1"/>
          </p:cNvSpPr>
          <p:nvPr>
            <p:ph type="body" sz="quarter" idx="3"/>
          </p:nvPr>
        </p:nvSpPr>
        <p:spPr>
          <a:xfrm>
            <a:off x="4974842" y="1943034"/>
            <a:ext cx="2549912" cy="520027"/>
          </a:xfrm>
        </p:spPr>
        <p:txBody>
          <a:bodyPr/>
          <a:lstStyle/>
          <a:p>
            <a:r>
              <a:rPr lang="en-US" sz="2800" u="sng" dirty="0" smtClean="0">
                <a:solidFill>
                  <a:schemeClr val="accent4">
                    <a:lumMod val="75000"/>
                  </a:schemeClr>
                </a:solidFill>
              </a:rPr>
              <a:t>Instructors</a:t>
            </a:r>
            <a:endParaRPr lang="en-US" sz="2800" u="sng" dirty="0">
              <a:solidFill>
                <a:schemeClr val="accent4">
                  <a:lumMod val="75000"/>
                </a:schemeClr>
              </a:solidFill>
            </a:endParaRPr>
          </a:p>
        </p:txBody>
      </p:sp>
      <p:sp>
        <p:nvSpPr>
          <p:cNvPr id="8" name="Text Placeholder 7"/>
          <p:cNvSpPr>
            <a:spLocks noGrp="1"/>
          </p:cNvSpPr>
          <p:nvPr>
            <p:ph type="body" sz="quarter" idx="13"/>
          </p:nvPr>
        </p:nvSpPr>
        <p:spPr>
          <a:xfrm>
            <a:off x="8616529" y="1883576"/>
            <a:ext cx="1855229" cy="579485"/>
          </a:xfrm>
        </p:spPr>
        <p:txBody>
          <a:bodyPr/>
          <a:lstStyle/>
          <a:p>
            <a:r>
              <a:rPr lang="en-US" sz="2800" u="sng" dirty="0" smtClean="0">
                <a:solidFill>
                  <a:schemeClr val="accent2">
                    <a:lumMod val="60000"/>
                    <a:lumOff val="40000"/>
                  </a:schemeClr>
                </a:solidFill>
              </a:rPr>
              <a:t>Students</a:t>
            </a:r>
          </a:p>
        </p:txBody>
      </p:sp>
      <p:sp>
        <p:nvSpPr>
          <p:cNvPr id="16" name="TextBox 15"/>
          <p:cNvSpPr txBox="1"/>
          <p:nvPr/>
        </p:nvSpPr>
        <p:spPr>
          <a:xfrm>
            <a:off x="1003624" y="2893512"/>
            <a:ext cx="2578820" cy="1938992"/>
          </a:xfrm>
          <a:prstGeom prst="rect">
            <a:avLst/>
          </a:prstGeom>
          <a:noFill/>
        </p:spPr>
        <p:txBody>
          <a:bodyPr wrap="square" rtlCol="0">
            <a:spAutoFit/>
          </a:bodyPr>
          <a:lstStyle/>
          <a:p>
            <a:pPr marL="285750" indent="-285750">
              <a:buFontTx/>
              <a:buChar char="-"/>
            </a:pPr>
            <a:r>
              <a:rPr lang="en-US" sz="2400" dirty="0" smtClean="0">
                <a:solidFill>
                  <a:schemeClr val="accent1">
                    <a:lumMod val="40000"/>
                    <a:lumOff val="60000"/>
                  </a:schemeClr>
                </a:solidFill>
              </a:rPr>
              <a:t>SET UP EVALUATIONS</a:t>
            </a:r>
          </a:p>
          <a:p>
            <a:pPr marL="285750" indent="-285750">
              <a:buFontTx/>
              <a:buChar char="-"/>
            </a:pPr>
            <a:endParaRPr lang="en-US" sz="2400" dirty="0">
              <a:solidFill>
                <a:schemeClr val="accent1">
                  <a:lumMod val="40000"/>
                  <a:lumOff val="60000"/>
                </a:schemeClr>
              </a:solidFill>
            </a:endParaRPr>
          </a:p>
          <a:p>
            <a:pPr marL="285750" indent="-285750">
              <a:buFontTx/>
              <a:buChar char="-"/>
            </a:pPr>
            <a:endParaRPr lang="en-US" sz="2400" dirty="0" smtClean="0">
              <a:solidFill>
                <a:schemeClr val="accent1">
                  <a:lumMod val="40000"/>
                  <a:lumOff val="60000"/>
                </a:schemeClr>
              </a:solidFill>
            </a:endParaRPr>
          </a:p>
          <a:p>
            <a:pPr marL="285750" indent="-285750">
              <a:buFontTx/>
              <a:buChar char="-"/>
            </a:pPr>
            <a:r>
              <a:rPr lang="en-US" sz="2400" dirty="0" smtClean="0">
                <a:solidFill>
                  <a:schemeClr val="accent1">
                    <a:lumMod val="40000"/>
                    <a:lumOff val="60000"/>
                  </a:schemeClr>
                </a:solidFill>
              </a:rPr>
              <a:t>CREATE REPORTS</a:t>
            </a:r>
            <a:endParaRPr lang="en-US" sz="2400" dirty="0">
              <a:solidFill>
                <a:schemeClr val="accent1">
                  <a:lumMod val="40000"/>
                  <a:lumOff val="60000"/>
                </a:schemeClr>
              </a:solidFill>
            </a:endParaRPr>
          </a:p>
        </p:txBody>
      </p:sp>
      <p:sp>
        <p:nvSpPr>
          <p:cNvPr id="17" name="TextBox 16"/>
          <p:cNvSpPr txBox="1"/>
          <p:nvPr/>
        </p:nvSpPr>
        <p:spPr>
          <a:xfrm>
            <a:off x="4756213" y="2796694"/>
            <a:ext cx="2578820" cy="2677656"/>
          </a:xfrm>
          <a:prstGeom prst="rect">
            <a:avLst/>
          </a:prstGeom>
          <a:noFill/>
        </p:spPr>
        <p:txBody>
          <a:bodyPr wrap="square" rtlCol="0">
            <a:spAutoFit/>
          </a:bodyPr>
          <a:lstStyle/>
          <a:p>
            <a:pPr marL="285750" indent="-285750">
              <a:buFontTx/>
              <a:buChar char="-"/>
            </a:pPr>
            <a:r>
              <a:rPr lang="en-US" sz="2400" dirty="0" smtClean="0">
                <a:solidFill>
                  <a:schemeClr val="accent4">
                    <a:lumMod val="75000"/>
                  </a:schemeClr>
                </a:solidFill>
              </a:rPr>
              <a:t>VIEW EVALUATIONS IN PROGRESS</a:t>
            </a:r>
          </a:p>
          <a:p>
            <a:pPr marL="285750" indent="-285750">
              <a:buFontTx/>
              <a:buChar char="-"/>
            </a:pPr>
            <a:endParaRPr lang="en-US" sz="2400" dirty="0">
              <a:solidFill>
                <a:schemeClr val="accent4">
                  <a:lumMod val="75000"/>
                </a:schemeClr>
              </a:solidFill>
            </a:endParaRPr>
          </a:p>
          <a:p>
            <a:pPr marL="285750" indent="-285750">
              <a:buFontTx/>
              <a:buChar char="-"/>
            </a:pPr>
            <a:endParaRPr lang="en-US" sz="2400" dirty="0" smtClean="0">
              <a:solidFill>
                <a:schemeClr val="accent4">
                  <a:lumMod val="75000"/>
                </a:schemeClr>
              </a:solidFill>
            </a:endParaRPr>
          </a:p>
          <a:p>
            <a:pPr marL="285750" indent="-285750">
              <a:buFontTx/>
              <a:buChar char="-"/>
            </a:pPr>
            <a:r>
              <a:rPr lang="en-US" sz="2400" dirty="0" smtClean="0">
                <a:solidFill>
                  <a:schemeClr val="accent4">
                    <a:lumMod val="75000"/>
                  </a:schemeClr>
                </a:solidFill>
              </a:rPr>
              <a:t>VIEW THEIR OWN REPORTS</a:t>
            </a:r>
            <a:endParaRPr lang="en-US" sz="2400" dirty="0">
              <a:solidFill>
                <a:schemeClr val="accent4">
                  <a:lumMod val="75000"/>
                </a:schemeClr>
              </a:solidFill>
            </a:endParaRPr>
          </a:p>
        </p:txBody>
      </p:sp>
      <p:sp>
        <p:nvSpPr>
          <p:cNvPr id="18" name="TextBox 17"/>
          <p:cNvSpPr txBox="1"/>
          <p:nvPr/>
        </p:nvSpPr>
        <p:spPr>
          <a:xfrm>
            <a:off x="8254733" y="2796694"/>
            <a:ext cx="2578820" cy="1754326"/>
          </a:xfrm>
          <a:prstGeom prst="rect">
            <a:avLst/>
          </a:prstGeom>
          <a:noFill/>
        </p:spPr>
        <p:txBody>
          <a:bodyPr wrap="square" rtlCol="0">
            <a:spAutoFit/>
          </a:bodyPr>
          <a:lstStyle/>
          <a:p>
            <a:pPr marL="285750" indent="-285750">
              <a:buFontTx/>
              <a:buChar char="-"/>
            </a:pPr>
            <a:r>
              <a:rPr lang="en-US" sz="2400" dirty="0" smtClean="0">
                <a:solidFill>
                  <a:schemeClr val="accent2">
                    <a:lumMod val="60000"/>
                    <a:lumOff val="40000"/>
                  </a:schemeClr>
                </a:solidFill>
              </a:rPr>
              <a:t>LOGIN TO FILL OUT  EVALUATIONS</a:t>
            </a:r>
          </a:p>
          <a:p>
            <a:pPr marL="285750" indent="-285750">
              <a:buFontTx/>
              <a:buChar char="-"/>
            </a:pPr>
            <a:endParaRPr lang="en-US" dirty="0"/>
          </a:p>
          <a:p>
            <a:endParaRPr lang="en-US" dirty="0" smtClean="0"/>
          </a:p>
        </p:txBody>
      </p:sp>
    </p:spTree>
    <p:extLst>
      <p:ext uri="{BB962C8B-B14F-4D97-AF65-F5344CB8AC3E}">
        <p14:creationId xmlns:p14="http://schemas.microsoft.com/office/powerpoint/2010/main" val="3561394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459" y="455680"/>
            <a:ext cx="6456396" cy="997340"/>
          </a:xfrm>
        </p:spPr>
        <p:txBody>
          <a:bodyPr>
            <a:normAutofit/>
          </a:bodyPr>
          <a:lstStyle/>
          <a:p>
            <a:r>
              <a:rPr lang="en-US" dirty="0" smtClean="0">
                <a:solidFill>
                  <a:srgbClr val="FFFF00"/>
                </a:solidFill>
              </a:rPr>
              <a:t>CENTRAL DROPBOX - Box.com</a:t>
            </a:r>
            <a:endParaRPr lang="en-US" dirty="0">
              <a:solidFill>
                <a:srgbClr val="FFFF00"/>
              </a:solidFill>
            </a:endParaRPr>
          </a:p>
        </p:txBody>
      </p:sp>
      <p:sp>
        <p:nvSpPr>
          <p:cNvPr id="3" name="Content Placeholder 2"/>
          <p:cNvSpPr>
            <a:spLocks noGrp="1"/>
          </p:cNvSpPr>
          <p:nvPr>
            <p:ph idx="1"/>
          </p:nvPr>
        </p:nvSpPr>
        <p:spPr>
          <a:xfrm>
            <a:off x="1653436" y="1848653"/>
            <a:ext cx="8580329" cy="3562590"/>
          </a:xfrm>
        </p:spPr>
        <p:txBody>
          <a:bodyPr>
            <a:normAutofit/>
          </a:bodyPr>
          <a:lstStyle/>
          <a:p>
            <a:r>
              <a:rPr lang="en-US" sz="3200" dirty="0" smtClean="0">
                <a:solidFill>
                  <a:schemeClr val="accent4">
                    <a:lumMod val="75000"/>
                  </a:schemeClr>
                </a:solidFill>
              </a:rPr>
              <a:t>Sharing Confidential Reports and Data</a:t>
            </a:r>
          </a:p>
          <a:p>
            <a:r>
              <a:rPr lang="en-US" sz="3200" dirty="0" smtClean="0">
                <a:solidFill>
                  <a:schemeClr val="tx2">
                    <a:lumMod val="75000"/>
                  </a:schemeClr>
                </a:solidFill>
              </a:rPr>
              <a:t>Uploading Snapshots</a:t>
            </a:r>
          </a:p>
          <a:p>
            <a:r>
              <a:rPr lang="en-US" sz="3200" dirty="0" smtClean="0">
                <a:solidFill>
                  <a:schemeClr val="accent6">
                    <a:lumMod val="50000"/>
                  </a:schemeClr>
                </a:solidFill>
              </a:rPr>
              <a:t>Limited to Evaluation Coordinators</a:t>
            </a:r>
          </a:p>
          <a:p>
            <a:r>
              <a:rPr lang="en-US" sz="3200" dirty="0" smtClean="0">
                <a:solidFill>
                  <a:schemeClr val="accent2">
                    <a:lumMod val="60000"/>
                    <a:lumOff val="40000"/>
                  </a:schemeClr>
                </a:solidFill>
              </a:rPr>
              <a:t>One Backup Person Permitted</a:t>
            </a:r>
            <a:endParaRPr lang="en-US" sz="3200" dirty="0">
              <a:solidFill>
                <a:schemeClr val="accent2">
                  <a:lumMod val="60000"/>
                  <a:lumOff val="40000"/>
                </a:schemeClr>
              </a:solidFill>
            </a:endParaRPr>
          </a:p>
        </p:txBody>
      </p:sp>
    </p:spTree>
    <p:extLst>
      <p:ext uri="{BB962C8B-B14F-4D97-AF65-F5344CB8AC3E}">
        <p14:creationId xmlns:p14="http://schemas.microsoft.com/office/powerpoint/2010/main" val="278400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78" y="362756"/>
            <a:ext cx="4382565" cy="1015107"/>
          </a:xfrm>
        </p:spPr>
        <p:txBody>
          <a:bodyPr/>
          <a:lstStyle/>
          <a:p>
            <a:r>
              <a:rPr lang="en-US" dirty="0" smtClean="0">
                <a:solidFill>
                  <a:srgbClr val="FFFF00"/>
                </a:solidFill>
              </a:rPr>
              <a:t>Cyclical schedule</a:t>
            </a:r>
            <a:endParaRPr lang="en-US" dirty="0">
              <a:solidFill>
                <a:srgbClr val="FFFF00"/>
              </a:solidFill>
            </a:endParaRPr>
          </a:p>
        </p:txBody>
      </p:sp>
      <p:sp>
        <p:nvSpPr>
          <p:cNvPr id="3" name="TextBox 1"/>
          <p:cNvSpPr txBox="1">
            <a:spLocks noChangeArrowheads="1"/>
          </p:cNvSpPr>
          <p:nvPr/>
        </p:nvSpPr>
        <p:spPr bwMode="auto">
          <a:xfrm>
            <a:off x="1089761" y="1377863"/>
            <a:ext cx="10095977" cy="529375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defTabSz="914400" fontAlgn="base">
              <a:spcBef>
                <a:spcPct val="0"/>
              </a:spcBef>
              <a:spcAft>
                <a:spcPct val="0"/>
              </a:spcAft>
            </a:pPr>
            <a:r>
              <a:rPr lang="en-US" b="1" dirty="0">
                <a:solidFill>
                  <a:prstClr val="black"/>
                </a:solidFill>
                <a:latin typeface="Times New Roman" pitchFamily="18" charset="0"/>
                <a:cs typeface="Times New Roman" pitchFamily="18" charset="0"/>
              </a:rPr>
              <a:t>Quarterly Evaluation Schedule</a:t>
            </a:r>
            <a:endParaRPr lang="en-US" dirty="0">
              <a:solidFill>
                <a:prstClr val="black"/>
              </a:solidFill>
              <a:latin typeface="Times New Roman" pitchFamily="18" charset="0"/>
              <a:cs typeface="Times New Roman" pitchFamily="18" charset="0"/>
            </a:endParaRPr>
          </a:p>
          <a:p>
            <a:pPr defTabSz="914400" fontAlgn="base">
              <a:spcBef>
                <a:spcPct val="0"/>
              </a:spcBef>
              <a:spcAft>
                <a:spcPct val="0"/>
              </a:spcAft>
            </a:pPr>
            <a:r>
              <a:rPr lang="en-US" sz="1400" dirty="0">
                <a:solidFill>
                  <a:prstClr val="black"/>
                </a:solidFill>
                <a:latin typeface="Times New Roman" pitchFamily="18" charset="0"/>
                <a:cs typeface="Times New Roman" pitchFamily="18" charset="0"/>
              </a:rPr>
              <a:t> </a:t>
            </a:r>
          </a:p>
          <a:p>
            <a:pPr defTabSz="914400" fontAlgn="base">
              <a:spcBef>
                <a:spcPct val="0"/>
              </a:spcBef>
              <a:spcAft>
                <a:spcPct val="0"/>
              </a:spcAft>
            </a:pPr>
            <a:r>
              <a:rPr lang="en-US" b="1" dirty="0">
                <a:solidFill>
                  <a:prstClr val="black"/>
                </a:solidFill>
                <a:latin typeface="Times New Roman" pitchFamily="18" charset="0"/>
                <a:cs typeface="Times New Roman" pitchFamily="18" charset="0"/>
              </a:rPr>
              <a:t>Week 4</a:t>
            </a:r>
            <a:endParaRPr lang="en-US" dirty="0">
              <a:solidFill>
                <a:prstClr val="black"/>
              </a:solidFill>
              <a:latin typeface="Times New Roman" pitchFamily="18" charset="0"/>
              <a:cs typeface="Times New Roman" pitchFamily="18" charset="0"/>
            </a:endParaRPr>
          </a:p>
          <a:p>
            <a:pPr defTabSz="914400" fontAlgn="base">
              <a:spcBef>
                <a:spcPct val="0"/>
              </a:spcBef>
              <a:spcAft>
                <a:spcPct val="0"/>
              </a:spcAft>
            </a:pPr>
            <a:r>
              <a:rPr lang="en-US" dirty="0">
                <a:solidFill>
                  <a:prstClr val="black"/>
                </a:solidFill>
                <a:latin typeface="Times New Roman" pitchFamily="18" charset="0"/>
                <a:cs typeface="Times New Roman" pitchFamily="18" charset="0"/>
              </a:rPr>
              <a:t>EIP will release Snapshots in Week 4.  Please begin reviewing them as soon as you receive them for any of the above issues. </a:t>
            </a:r>
            <a:r>
              <a:rPr lang="en-US" dirty="0" smtClean="0">
                <a:solidFill>
                  <a:prstClr val="black"/>
                </a:solidFill>
                <a:latin typeface="Times New Roman" pitchFamily="18" charset="0"/>
                <a:cs typeface="Times New Roman" pitchFamily="18" charset="0"/>
              </a:rPr>
              <a:t> Please </a:t>
            </a:r>
            <a:r>
              <a:rPr lang="en-US" dirty="0">
                <a:solidFill>
                  <a:prstClr val="black"/>
                </a:solidFill>
                <a:latin typeface="Times New Roman" pitchFamily="18" charset="0"/>
                <a:cs typeface="Times New Roman" pitchFamily="18" charset="0"/>
              </a:rPr>
              <a:t>make any changes or corrections with the Registrar’s Office or EIP as soon as possible.</a:t>
            </a:r>
          </a:p>
          <a:p>
            <a:pPr defTabSz="914400" fontAlgn="base">
              <a:spcBef>
                <a:spcPct val="0"/>
              </a:spcBef>
              <a:spcAft>
                <a:spcPct val="0"/>
              </a:spcAft>
            </a:pPr>
            <a:r>
              <a:rPr lang="en-US" dirty="0">
                <a:solidFill>
                  <a:prstClr val="black"/>
                </a:solidFill>
                <a:latin typeface="Times New Roman" pitchFamily="18" charset="0"/>
                <a:cs typeface="Times New Roman" pitchFamily="18" charset="0"/>
              </a:rPr>
              <a:t/>
            </a:r>
            <a:br>
              <a:rPr lang="en-US" dirty="0">
                <a:solidFill>
                  <a:prstClr val="black"/>
                </a:solidFill>
                <a:latin typeface="Times New Roman" pitchFamily="18" charset="0"/>
                <a:cs typeface="Times New Roman" pitchFamily="18" charset="0"/>
              </a:rPr>
            </a:br>
            <a:r>
              <a:rPr lang="en-US" b="1" dirty="0">
                <a:solidFill>
                  <a:prstClr val="black"/>
                </a:solidFill>
                <a:latin typeface="Times New Roman" pitchFamily="18" charset="0"/>
                <a:cs typeface="Times New Roman" pitchFamily="18" charset="0"/>
              </a:rPr>
              <a:t>Week 7</a:t>
            </a:r>
            <a:endParaRPr lang="en-US" dirty="0">
              <a:solidFill>
                <a:prstClr val="black"/>
              </a:solidFill>
              <a:latin typeface="Times New Roman" pitchFamily="18" charset="0"/>
              <a:cs typeface="Times New Roman" pitchFamily="18" charset="0"/>
            </a:endParaRPr>
          </a:p>
          <a:p>
            <a:pPr defTabSz="914400" fontAlgn="base">
              <a:spcBef>
                <a:spcPct val="0"/>
              </a:spcBef>
              <a:spcAft>
                <a:spcPct val="0"/>
              </a:spcAft>
            </a:pPr>
            <a:r>
              <a:rPr lang="en-US" dirty="0">
                <a:solidFill>
                  <a:prstClr val="black"/>
                </a:solidFill>
                <a:latin typeface="Times New Roman" pitchFamily="18" charset="0"/>
                <a:cs typeface="Times New Roman" pitchFamily="18" charset="0"/>
              </a:rPr>
              <a:t>ALL changes that affect the preparation of online evaluations MUST be made by the end of Week 7</a:t>
            </a:r>
            <a:r>
              <a:rPr lang="en-US" dirty="0" smtClean="0">
                <a:solidFill>
                  <a:prstClr val="black"/>
                </a:solidFill>
                <a:latin typeface="Times New Roman" pitchFamily="18" charset="0"/>
                <a:cs typeface="Times New Roman" pitchFamily="18" charset="0"/>
              </a:rPr>
              <a:t>.</a:t>
            </a:r>
          </a:p>
          <a:p>
            <a:pPr defTabSz="914400" fontAlgn="base">
              <a:spcBef>
                <a:spcPct val="0"/>
              </a:spcBef>
              <a:spcAft>
                <a:spcPct val="0"/>
              </a:spcAft>
            </a:pPr>
            <a:r>
              <a:rPr lang="en-US" dirty="0">
                <a:solidFill>
                  <a:prstClr val="black"/>
                </a:solidFill>
                <a:latin typeface="Times New Roman" pitchFamily="18" charset="0"/>
                <a:cs typeface="Times New Roman" pitchFamily="18" charset="0"/>
              </a:rPr>
              <a:t> </a:t>
            </a:r>
          </a:p>
          <a:p>
            <a:pPr defTabSz="914400" fontAlgn="base">
              <a:spcBef>
                <a:spcPct val="0"/>
              </a:spcBef>
              <a:spcAft>
                <a:spcPct val="0"/>
              </a:spcAft>
            </a:pPr>
            <a:r>
              <a:rPr lang="en-US" b="1" dirty="0">
                <a:solidFill>
                  <a:prstClr val="black"/>
                </a:solidFill>
                <a:latin typeface="Times New Roman" pitchFamily="18" charset="0"/>
                <a:cs typeface="Times New Roman" pitchFamily="18" charset="0"/>
              </a:rPr>
              <a:t>Weeks 9 &amp; 10</a:t>
            </a:r>
            <a:endParaRPr lang="en-US" dirty="0">
              <a:solidFill>
                <a:prstClr val="black"/>
              </a:solidFill>
              <a:latin typeface="Times New Roman" pitchFamily="18" charset="0"/>
              <a:cs typeface="Times New Roman" pitchFamily="18" charset="0"/>
            </a:endParaRPr>
          </a:p>
          <a:p>
            <a:pPr defTabSz="914400" fontAlgn="base">
              <a:spcBef>
                <a:spcPct val="0"/>
              </a:spcBef>
              <a:spcAft>
                <a:spcPct val="0"/>
              </a:spcAft>
            </a:pPr>
            <a:r>
              <a:rPr lang="en-US" dirty="0">
                <a:solidFill>
                  <a:prstClr val="black"/>
                </a:solidFill>
                <a:latin typeface="Times New Roman" pitchFamily="18" charset="0"/>
                <a:cs typeface="Times New Roman" pitchFamily="18" charset="0"/>
              </a:rPr>
              <a:t>The online evaluations for all regularly scheduled courses will be administered in weeks 9 and 10.  </a:t>
            </a:r>
            <a:r>
              <a:rPr lang="en-US" b="1" dirty="0">
                <a:solidFill>
                  <a:prstClr val="black"/>
                </a:solidFill>
                <a:latin typeface="Times New Roman" pitchFamily="18" charset="0"/>
                <a:cs typeface="Times New Roman" pitchFamily="18" charset="0"/>
              </a:rPr>
              <a:t>No changes to Registrar’s data will be reflected in the online evaluations once they have begun</a:t>
            </a:r>
            <a:r>
              <a:rPr lang="en-US" b="1" dirty="0" smtClean="0">
                <a:solidFill>
                  <a:prstClr val="black"/>
                </a:solidFill>
                <a:latin typeface="Times New Roman" pitchFamily="18" charset="0"/>
                <a:cs typeface="Times New Roman" pitchFamily="18" charset="0"/>
              </a:rPr>
              <a:t>.</a:t>
            </a:r>
          </a:p>
          <a:p>
            <a:pPr defTabSz="914400" fontAlgn="base">
              <a:spcBef>
                <a:spcPct val="0"/>
              </a:spcBef>
              <a:spcAft>
                <a:spcPct val="0"/>
              </a:spcAft>
            </a:pPr>
            <a:r>
              <a:rPr lang="en-US" dirty="0">
                <a:solidFill>
                  <a:prstClr val="black"/>
                </a:solidFill>
                <a:latin typeface="Times New Roman" pitchFamily="18" charset="0"/>
                <a:cs typeface="Times New Roman" pitchFamily="18" charset="0"/>
              </a:rPr>
              <a:t> </a:t>
            </a:r>
          </a:p>
          <a:p>
            <a:pPr defTabSz="914400" fontAlgn="base">
              <a:spcBef>
                <a:spcPct val="0"/>
              </a:spcBef>
              <a:spcAft>
                <a:spcPct val="0"/>
              </a:spcAft>
            </a:pPr>
            <a:r>
              <a:rPr lang="en-US" b="1" dirty="0">
                <a:solidFill>
                  <a:prstClr val="black"/>
                </a:solidFill>
                <a:latin typeface="Times New Roman" pitchFamily="18" charset="0"/>
                <a:cs typeface="Times New Roman" pitchFamily="18" charset="0"/>
              </a:rPr>
              <a:t>After Finals Week</a:t>
            </a:r>
            <a:endParaRPr lang="en-US" dirty="0">
              <a:solidFill>
                <a:prstClr val="black"/>
              </a:solidFill>
              <a:latin typeface="Times New Roman" pitchFamily="18" charset="0"/>
              <a:cs typeface="Times New Roman" pitchFamily="18" charset="0"/>
            </a:endParaRPr>
          </a:p>
          <a:p>
            <a:pPr defTabSz="914400" fontAlgn="base">
              <a:spcBef>
                <a:spcPct val="0"/>
              </a:spcBef>
              <a:spcAft>
                <a:spcPct val="0"/>
              </a:spcAft>
            </a:pPr>
            <a:r>
              <a:rPr lang="en-US" dirty="0">
                <a:solidFill>
                  <a:prstClr val="black"/>
                </a:solidFill>
                <a:latin typeface="Times New Roman" pitchFamily="18" charset="0"/>
                <a:cs typeface="Times New Roman" pitchFamily="18" charset="0"/>
              </a:rPr>
              <a:t>Instructors will be able to view a class section report after all grades have been turned in for that section.  EIP will upload evaluation reports for each department to the Box account folder shared with the Evaluation Coordinator.  The report folders will continue to have rundown, summary and individual instructor reports. The process to create reports for all departments and programs may take several weeks.</a:t>
            </a:r>
          </a:p>
        </p:txBody>
      </p:sp>
    </p:spTree>
    <p:extLst>
      <p:ext uri="{BB962C8B-B14F-4D97-AF65-F5344CB8AC3E}">
        <p14:creationId xmlns:p14="http://schemas.microsoft.com/office/powerpoint/2010/main" val="1205777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Evaluations Forms relate to </a:t>
            </a:r>
            <a:br>
              <a:rPr lang="en-US" dirty="0" smtClean="0">
                <a:solidFill>
                  <a:srgbClr val="FFFF00"/>
                </a:solidFill>
              </a:rPr>
            </a:br>
            <a:r>
              <a:rPr lang="en-US" dirty="0" smtClean="0">
                <a:solidFill>
                  <a:srgbClr val="FFFF00"/>
                </a:solidFill>
              </a:rPr>
              <a:t>how the courses are registered</a:t>
            </a:r>
            <a:endParaRPr lang="en-US" dirty="0">
              <a:solidFill>
                <a:srgbClr val="FFFF00"/>
              </a:solidFill>
            </a:endParaRPr>
          </a:p>
        </p:txBody>
      </p:sp>
      <p:sp>
        <p:nvSpPr>
          <p:cNvPr id="3" name="Rectangle 2"/>
          <p:cNvSpPr/>
          <p:nvPr/>
        </p:nvSpPr>
        <p:spPr>
          <a:xfrm>
            <a:off x="2238682" y="2530255"/>
            <a:ext cx="1152530" cy="923330"/>
          </a:xfrm>
          <a:prstGeom prst="rect">
            <a:avLst/>
          </a:prstGeom>
          <a:noFill/>
        </p:spPr>
        <p:txBody>
          <a:bodyPr wrap="squar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01</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Rectangle 3"/>
          <p:cNvSpPr/>
          <p:nvPr/>
        </p:nvSpPr>
        <p:spPr>
          <a:xfrm>
            <a:off x="5634991" y="2517730"/>
            <a:ext cx="918842"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02</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Text Placeholder 2"/>
          <p:cNvSpPr txBox="1">
            <a:spLocks/>
          </p:cNvSpPr>
          <p:nvPr/>
        </p:nvSpPr>
        <p:spPr>
          <a:xfrm>
            <a:off x="1141413" y="3865387"/>
            <a:ext cx="3196899" cy="1248915"/>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ctr"/>
            <a:r>
              <a:rPr lang="en-US" dirty="0" smtClean="0">
                <a:solidFill>
                  <a:schemeClr val="tx2"/>
                </a:solidFill>
              </a:rPr>
              <a:t>Instructors</a:t>
            </a:r>
          </a:p>
          <a:p>
            <a:pPr algn="ctr"/>
            <a:r>
              <a:rPr lang="en-US" dirty="0" smtClean="0">
                <a:solidFill>
                  <a:schemeClr val="tx2"/>
                </a:solidFill>
              </a:rPr>
              <a:t>A_Instruct Form</a:t>
            </a:r>
            <a:endParaRPr lang="en-US" dirty="0">
              <a:solidFill>
                <a:schemeClr val="tx2"/>
              </a:solidFill>
            </a:endParaRPr>
          </a:p>
        </p:txBody>
      </p:sp>
      <p:sp>
        <p:nvSpPr>
          <p:cNvPr id="7" name="Text Placeholder 2"/>
          <p:cNvSpPr txBox="1">
            <a:spLocks/>
          </p:cNvSpPr>
          <p:nvPr/>
        </p:nvSpPr>
        <p:spPr>
          <a:xfrm>
            <a:off x="4495962" y="3881599"/>
            <a:ext cx="3196899" cy="1248915"/>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ctr"/>
            <a:r>
              <a:rPr lang="en-US" dirty="0" smtClean="0">
                <a:solidFill>
                  <a:schemeClr val="tx2"/>
                </a:solidFill>
              </a:rPr>
              <a:t>Teaching Assistants</a:t>
            </a:r>
          </a:p>
          <a:p>
            <a:pPr algn="ctr"/>
            <a:r>
              <a:rPr lang="en-US" dirty="0" smtClean="0">
                <a:solidFill>
                  <a:schemeClr val="tx2"/>
                </a:solidFill>
              </a:rPr>
              <a:t>B_TA Eval Form</a:t>
            </a:r>
            <a:endParaRPr lang="en-US" dirty="0">
              <a:solidFill>
                <a:schemeClr val="tx2"/>
              </a:solidFill>
            </a:endParaRPr>
          </a:p>
        </p:txBody>
      </p:sp>
      <p:sp>
        <p:nvSpPr>
          <p:cNvPr id="8" name="Rectangle 7"/>
          <p:cNvSpPr/>
          <p:nvPr/>
        </p:nvSpPr>
        <p:spPr>
          <a:xfrm>
            <a:off x="8797612" y="2530255"/>
            <a:ext cx="918842"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03</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Text Placeholder 2"/>
          <p:cNvSpPr txBox="1">
            <a:spLocks/>
          </p:cNvSpPr>
          <p:nvPr/>
        </p:nvSpPr>
        <p:spPr>
          <a:xfrm>
            <a:off x="7850511" y="3865386"/>
            <a:ext cx="3196899" cy="1248915"/>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ctr"/>
            <a:r>
              <a:rPr lang="en-US" dirty="0" smtClean="0">
                <a:solidFill>
                  <a:schemeClr val="tx2"/>
                </a:solidFill>
              </a:rPr>
              <a:t>Supervising Instructor</a:t>
            </a:r>
          </a:p>
          <a:p>
            <a:pPr algn="ctr"/>
            <a:r>
              <a:rPr lang="en-US" dirty="0" smtClean="0">
                <a:solidFill>
                  <a:schemeClr val="tx2"/>
                </a:solidFill>
              </a:rPr>
              <a:t>No Form Assigned</a:t>
            </a:r>
            <a:endParaRPr lang="en-US" dirty="0">
              <a:solidFill>
                <a:schemeClr val="tx2"/>
              </a:solidFill>
            </a:endParaRPr>
          </a:p>
        </p:txBody>
      </p:sp>
      <p:sp>
        <p:nvSpPr>
          <p:cNvPr id="10" name="Rectangle 9"/>
          <p:cNvSpPr/>
          <p:nvPr/>
        </p:nvSpPr>
        <p:spPr>
          <a:xfrm>
            <a:off x="3531051" y="1883924"/>
            <a:ext cx="5126723" cy="646331"/>
          </a:xfrm>
          <a:prstGeom prst="rect">
            <a:avLst/>
          </a:prstGeom>
          <a:noFill/>
        </p:spPr>
        <p:txBody>
          <a:bodyPr wrap="none" lIns="91440" tIns="45720" rIns="91440" bIns="45720">
            <a:spAutoFit/>
          </a:bodyPr>
          <a:lstStyle/>
          <a:p>
            <a:pPr algn="ctr"/>
            <a:r>
              <a:rPr lang="en-US"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Instructor Function Codes:</a:t>
            </a:r>
            <a:endPar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77254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566</TotalTime>
  <Words>654</Words>
  <Application>Microsoft Office PowerPoint</Application>
  <PresentationFormat>Widescreen</PresentationFormat>
  <Paragraphs>202</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Times New Roman</vt:lpstr>
      <vt:lpstr>Trebuchet MS</vt:lpstr>
      <vt:lpstr>Tw Cen MT</vt:lpstr>
      <vt:lpstr>Wingdings</vt:lpstr>
      <vt:lpstr>Circuit</vt:lpstr>
      <vt:lpstr>UCLA - Evaluation Of       Instruction program</vt:lpstr>
      <vt:lpstr>BRIEF HISTORY – PAPER EVALUATIONS</vt:lpstr>
      <vt:lpstr>BRIEF HISTORY II – PAPER EVALUATIONS</vt:lpstr>
      <vt:lpstr>Benefits of online EVALUATIONS</vt:lpstr>
      <vt:lpstr>ONLINE EVALUATIONS AT UCLA  A centralized approach</vt:lpstr>
      <vt:lpstr>CENTRAL portal- MY UCLA </vt:lpstr>
      <vt:lpstr>CENTRAL DROPBOX - Box.com</vt:lpstr>
      <vt:lpstr>Cyclical schedule</vt:lpstr>
      <vt:lpstr>Evaluations Forms relate to  how the courses are registered</vt:lpstr>
      <vt:lpstr>SAMPLE Snapshot</vt:lpstr>
      <vt:lpstr>LEGEND – AT THE BOTTOM OF EACH SNAPSHOT</vt:lpstr>
      <vt:lpstr>Departmental Evaluation Coordinators</vt:lpstr>
      <vt:lpstr>Setting Up Data in Class Climate</vt:lpstr>
      <vt:lpstr>Class climate administrator view</vt:lpstr>
      <vt:lpstr>Courtesy email to students</vt:lpstr>
      <vt:lpstr>Courtesy email to Instructors</vt:lpstr>
      <vt:lpstr>MyUCLA Student View</vt:lpstr>
      <vt:lpstr>Evaluations on myucla - Active list</vt:lpstr>
      <vt:lpstr>Evaluations on myucla - Active list</vt:lpstr>
      <vt:lpstr>Online evaluation form example - Top</vt:lpstr>
      <vt:lpstr>Online evaluation form example - bottom</vt:lpstr>
      <vt:lpstr>Online evaluation submission warning</vt:lpstr>
      <vt:lpstr>Reminding students</vt:lpstr>
      <vt:lpstr>Reminding instructors</vt:lpstr>
      <vt:lpstr>Myucla instructor view</vt:lpstr>
      <vt:lpstr>Myucla instructor view</vt:lpstr>
      <vt:lpstr>Myucla instructor view</vt:lpstr>
      <vt:lpstr>Instructor report example</vt:lpstr>
      <vt:lpstr>Instructor report example</vt:lpstr>
      <vt:lpstr>Instructor report example</vt:lpstr>
      <vt:lpstr>Instructor report example</vt:lpstr>
      <vt:lpstr>Instructor report example</vt:lpstr>
      <vt:lpstr>Data belongs to Departments</vt:lpstr>
      <vt:lpstr>Giving Data to Departments – box.com</vt:lpstr>
      <vt:lpstr>1) Data files – raw data collected</vt:lpstr>
      <vt:lpstr>2) Department summaries – by form</vt:lpstr>
      <vt:lpstr>3) Instructor summaries – All</vt:lpstr>
      <vt:lpstr>4) Rundown reports – by course/by instructor</vt:lpstr>
      <vt:lpstr>4) Rundown reports – by course/by instructor</vt:lpstr>
      <vt:lpstr>Summer courses at ucla</vt:lpstr>
      <vt:lpstr>Summer courses at ucla</vt:lpstr>
      <vt:lpstr>Summer Schedule for Evaluation coordinators</vt:lpstr>
      <vt:lpstr>The future of evaluations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UCLA - Evaluation Of       Instruction program</dc:title>
  <dc:creator>Christiansen, Candice Nichole</dc:creator>
  <cp:lastModifiedBy>Christiansen, Candice Nichole</cp:lastModifiedBy>
  <cp:revision>37</cp:revision>
  <cp:lastPrinted>2019-04-04T16:21:42Z</cp:lastPrinted>
  <dcterms:created xsi:type="dcterms:W3CDTF">2018-08-10T20:16:51Z</dcterms:created>
  <dcterms:modified xsi:type="dcterms:W3CDTF">2019-04-04T16:35:42Z</dcterms:modified>
</cp:coreProperties>
</file>